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75" r:id="rId9"/>
    <p:sldId id="278" r:id="rId10"/>
    <p:sldId id="272" r:id="rId11"/>
    <p:sldId id="264" r:id="rId12"/>
    <p:sldId id="273" r:id="rId13"/>
    <p:sldId id="263" r:id="rId14"/>
    <p:sldId id="276" r:id="rId15"/>
    <p:sldId id="265" r:id="rId16"/>
    <p:sldId id="266" r:id="rId17"/>
    <p:sldId id="267" r:id="rId18"/>
    <p:sldId id="268" r:id="rId19"/>
    <p:sldId id="269" r:id="rId20"/>
    <p:sldId id="277" r:id="rId21"/>
    <p:sldId id="270" r:id="rId22"/>
    <p:sldId id="271"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660"/>
  </p:normalViewPr>
  <p:slideViewPr>
    <p:cSldViewPr>
      <p:cViewPr varScale="1">
        <p:scale>
          <a:sx n="68" d="100"/>
          <a:sy n="68" d="100"/>
        </p:scale>
        <p:origin x="-139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view3D>
      <c:rotX val="30"/>
      <c:perspective val="30"/>
    </c:view3D>
    <c:plotArea>
      <c:layout/>
      <c:pie3DChart>
        <c:varyColors val="1"/>
      </c:pie3DChart>
    </c:plotArea>
    <c:legend>
      <c:legendPos val="r"/>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style val="35"/>
  <c:chart>
    <c:title>
      <c:layout/>
    </c:title>
    <c:view3D>
      <c:rotX val="30"/>
      <c:perspective val="30"/>
    </c:view3D>
    <c:plotArea>
      <c:layout>
        <c:manualLayout>
          <c:layoutTarget val="inner"/>
          <c:xMode val="edge"/>
          <c:yMode val="edge"/>
          <c:x val="9.6837322893326652E-2"/>
          <c:y val="0.25143187793948851"/>
          <c:w val="0.84066273855510665"/>
          <c:h val="0.71496796652223826"/>
        </c:manualLayout>
      </c:layout>
      <c:pie3DChart>
        <c:varyColors val="1"/>
        <c:ser>
          <c:idx val="0"/>
          <c:order val="0"/>
          <c:tx>
            <c:strRef>
              <c:f>Лист1!$B$1</c:f>
              <c:strCache>
                <c:ptCount val="1"/>
                <c:pt idx="0">
                  <c:v>Do you know the history of two Famous songs?</c:v>
                </c:pt>
              </c:strCache>
            </c:strRef>
          </c:tx>
          <c:explosion val="17"/>
          <c:cat>
            <c:strRef>
              <c:f>Лист1!$A$2:$A$3</c:f>
              <c:strCache>
                <c:ptCount val="2"/>
                <c:pt idx="0">
                  <c:v>5th forms</c:v>
                </c:pt>
                <c:pt idx="1">
                  <c:v>6th forms</c:v>
                </c:pt>
              </c:strCache>
            </c:strRef>
          </c:cat>
          <c:val>
            <c:numRef>
              <c:f>Лист1!$B$2:$B$3</c:f>
              <c:numCache>
                <c:formatCode>General</c:formatCode>
                <c:ptCount val="2"/>
                <c:pt idx="0">
                  <c:v>40</c:v>
                </c:pt>
                <c:pt idx="1">
                  <c:v>60</c:v>
                </c:pt>
              </c:numCache>
            </c:numRef>
          </c:val>
        </c:ser>
        <c:dLbls>
          <c:showPercent val="1"/>
        </c:dLbls>
      </c:pie3DChart>
    </c:plotArea>
    <c:legend>
      <c:legendPos val="t"/>
      <c:layout/>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view3D>
      <c:rotX val="30"/>
      <c:perspective val="30"/>
    </c:view3D>
    <c:plotArea>
      <c:layout/>
      <c:pie3DChart>
        <c:varyColors val="1"/>
      </c:pie3DChart>
    </c:plotArea>
    <c:legend>
      <c:legendPos val="r"/>
      <c:layout/>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style val="6"/>
  <c:chart>
    <c:title>
      <c:tx>
        <c:rich>
          <a:bodyPr/>
          <a:lstStyle/>
          <a:p>
            <a:pPr>
              <a:defRPr sz="3200"/>
            </a:pPr>
            <a:r>
              <a:rPr lang="en-US" sz="2800" dirty="0"/>
              <a:t>Do you know lyrics of these </a:t>
            </a:r>
            <a:r>
              <a:rPr lang="en-US" sz="2800" dirty="0" smtClean="0"/>
              <a:t>songs  </a:t>
            </a:r>
            <a:r>
              <a:rPr lang="en-US" sz="2800" dirty="0"/>
              <a:t>?(6th forms)</a:t>
            </a:r>
          </a:p>
        </c:rich>
      </c:tx>
      <c:layout/>
    </c:title>
    <c:view3D>
      <c:rotX val="30"/>
      <c:perspective val="30"/>
    </c:view3D>
    <c:plotArea>
      <c:layout/>
      <c:pie3DChart>
        <c:varyColors val="1"/>
        <c:ser>
          <c:idx val="0"/>
          <c:order val="0"/>
          <c:tx>
            <c:strRef>
              <c:f>Лист1!$B$1</c:f>
              <c:strCache>
                <c:ptCount val="1"/>
                <c:pt idx="0">
                  <c:v>Do you know lyrics of these songs ?(6th forms)</c:v>
                </c:pt>
              </c:strCache>
            </c:strRef>
          </c:tx>
          <c:explosion val="5"/>
          <c:cat>
            <c:strRef>
              <c:f>Лист1!$A$2:$A$3</c:f>
              <c:strCache>
                <c:ptCount val="2"/>
                <c:pt idx="0">
                  <c:v>In German</c:v>
                </c:pt>
                <c:pt idx="1">
                  <c:v>in English</c:v>
                </c:pt>
              </c:strCache>
            </c:strRef>
          </c:cat>
          <c:val>
            <c:numRef>
              <c:f>Лист1!$B$2:$B$3</c:f>
              <c:numCache>
                <c:formatCode>General</c:formatCode>
                <c:ptCount val="2"/>
                <c:pt idx="0">
                  <c:v>35</c:v>
                </c:pt>
                <c:pt idx="1">
                  <c:v>95</c:v>
                </c:pt>
              </c:numCache>
            </c:numRef>
          </c:val>
        </c:ser>
        <c:dLbls>
          <c:showPercent val="1"/>
        </c:dLbls>
      </c:pie3DChart>
    </c:plotArea>
    <c:legend>
      <c:legendPos val="t"/>
      <c:layout>
        <c:manualLayout>
          <c:xMode val="edge"/>
          <c:yMode val="edge"/>
          <c:x val="0.67160546191666082"/>
          <c:y val="0.17513478894501919"/>
          <c:w val="0.30248004459014932"/>
          <c:h val="0.16231497153911001"/>
        </c:manualLayout>
      </c:layout>
    </c:legend>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layout/>
    </c:title>
    <c:plotArea>
      <c:layout/>
      <c:pieChart>
        <c:varyColors val="1"/>
        <c:ser>
          <c:idx val="0"/>
          <c:order val="0"/>
          <c:tx>
            <c:strRef>
              <c:f>Лист1!$B$1</c:f>
              <c:strCache>
                <c:ptCount val="1"/>
                <c:pt idx="0">
                  <c:v>Do you know lyrics of these songs?(5th forms)</c:v>
                </c:pt>
              </c:strCache>
            </c:strRef>
          </c:tx>
          <c:explosion val="25"/>
          <c:cat>
            <c:strRef>
              <c:f>Лист1!$A$2:$A$3</c:f>
              <c:strCache>
                <c:ptCount val="2"/>
                <c:pt idx="0">
                  <c:v>In German</c:v>
                </c:pt>
                <c:pt idx="1">
                  <c:v>In English</c:v>
                </c:pt>
              </c:strCache>
            </c:strRef>
          </c:cat>
          <c:val>
            <c:numRef>
              <c:f>Лист1!$B$2:$B$3</c:f>
              <c:numCache>
                <c:formatCode>General</c:formatCode>
                <c:ptCount val="2"/>
                <c:pt idx="0">
                  <c:v>35</c:v>
                </c:pt>
                <c:pt idx="1">
                  <c:v>80</c:v>
                </c:pt>
              </c:numCache>
            </c:numRef>
          </c:val>
        </c:ser>
        <c:dLbls>
          <c:showPercent val="1"/>
        </c:dLbls>
        <c:firstSliceAng val="0"/>
      </c:pieChart>
    </c:plotArea>
    <c:legend>
      <c:legendPos val="r"/>
      <c:layout/>
    </c:legend>
    <c:plotVisOnly val="1"/>
    <c:dispBlanksAs val="zero"/>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E8F037FD-87A4-427C-8CA2-90FEDC06DEFB}" type="datetimeFigureOut">
              <a:rPr lang="ru-RU" smtClean="0"/>
              <a:pPr/>
              <a:t>27.11.2018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6FA25E81-043B-43B9-850A-255088814896}"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8F037FD-87A4-427C-8CA2-90FEDC06DEFB}"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5E81-043B-43B9-850A-25508881489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8F037FD-87A4-427C-8CA2-90FEDC06DEFB}" type="datetimeFigureOut">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5E81-043B-43B9-850A-25508881489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E8F037FD-87A4-427C-8CA2-90FEDC06DEFB}" type="datetimeFigureOut">
              <a:rPr lang="ru-RU" smtClean="0"/>
              <a:pPr/>
              <a:t>27.11.2018</a:t>
            </a:fld>
            <a:endParaRPr lang="ru-RU"/>
          </a:p>
        </p:txBody>
      </p:sp>
      <p:sp>
        <p:nvSpPr>
          <p:cNvPr id="9" name="Номер слайда 8"/>
          <p:cNvSpPr>
            <a:spLocks noGrp="1"/>
          </p:cNvSpPr>
          <p:nvPr>
            <p:ph type="sldNum" sz="quarter" idx="15"/>
          </p:nvPr>
        </p:nvSpPr>
        <p:spPr/>
        <p:txBody>
          <a:bodyPr rtlCol="0"/>
          <a:lstStyle/>
          <a:p>
            <a:fld id="{6FA25E81-043B-43B9-850A-255088814896}"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E8F037FD-87A4-427C-8CA2-90FEDC06DEFB}" type="datetimeFigureOut">
              <a:rPr lang="ru-RU" smtClean="0"/>
              <a:pPr/>
              <a:t>27.11.2018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6FA25E81-043B-43B9-850A-25508881489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E8F037FD-87A4-427C-8CA2-90FEDC06DEFB}" type="datetimeFigureOut">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25E81-043B-43B9-850A-255088814896}"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E8F037FD-87A4-427C-8CA2-90FEDC06DEFB}" type="datetimeFigureOut">
              <a:rPr lang="ru-RU" smtClean="0"/>
              <a:pPr/>
              <a:t>27.11.2018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A25E81-043B-43B9-850A-255088814896}"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E8F037FD-87A4-427C-8CA2-90FEDC06DEFB}" type="datetimeFigureOut">
              <a:rPr lang="ru-RU" smtClean="0"/>
              <a:pPr/>
              <a:t>27.11.2018</a:t>
            </a:fld>
            <a:endParaRPr lang="ru-RU"/>
          </a:p>
        </p:txBody>
      </p:sp>
      <p:sp>
        <p:nvSpPr>
          <p:cNvPr id="7" name="Номер слайда 6"/>
          <p:cNvSpPr>
            <a:spLocks noGrp="1"/>
          </p:cNvSpPr>
          <p:nvPr>
            <p:ph type="sldNum" sz="quarter" idx="11"/>
          </p:nvPr>
        </p:nvSpPr>
        <p:spPr/>
        <p:txBody>
          <a:bodyPr rtlCol="0"/>
          <a:lstStyle/>
          <a:p>
            <a:fld id="{6FA25E81-043B-43B9-850A-255088814896}"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8F037FD-87A4-427C-8CA2-90FEDC06DEFB}" type="datetimeFigureOut">
              <a:rPr lang="ru-RU" smtClean="0"/>
              <a:pPr/>
              <a:t>27.11.2018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A25E81-043B-43B9-850A-25508881489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E8F037FD-87A4-427C-8CA2-90FEDC06DEFB}" type="datetimeFigureOut">
              <a:rPr lang="ru-RU" smtClean="0"/>
              <a:pPr/>
              <a:t>27.11.2018</a:t>
            </a:fld>
            <a:endParaRPr lang="ru-RU"/>
          </a:p>
        </p:txBody>
      </p:sp>
      <p:sp>
        <p:nvSpPr>
          <p:cNvPr id="22" name="Номер слайда 21"/>
          <p:cNvSpPr>
            <a:spLocks noGrp="1"/>
          </p:cNvSpPr>
          <p:nvPr>
            <p:ph type="sldNum" sz="quarter" idx="15"/>
          </p:nvPr>
        </p:nvSpPr>
        <p:spPr/>
        <p:txBody>
          <a:bodyPr rtlCol="0"/>
          <a:lstStyle/>
          <a:p>
            <a:fld id="{6FA25E81-043B-43B9-850A-255088814896}"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8F037FD-87A4-427C-8CA2-90FEDC06DEFB}" type="datetimeFigureOut">
              <a:rPr lang="ru-RU" smtClean="0"/>
              <a:pPr/>
              <a:t>27.11.2018</a:t>
            </a:fld>
            <a:endParaRPr lang="ru-RU"/>
          </a:p>
        </p:txBody>
      </p:sp>
      <p:sp>
        <p:nvSpPr>
          <p:cNvPr id="18" name="Номер слайда 17"/>
          <p:cNvSpPr>
            <a:spLocks noGrp="1"/>
          </p:cNvSpPr>
          <p:nvPr>
            <p:ph type="sldNum" sz="quarter" idx="11"/>
          </p:nvPr>
        </p:nvSpPr>
        <p:spPr/>
        <p:txBody>
          <a:bodyPr rtlCol="0"/>
          <a:lstStyle/>
          <a:p>
            <a:fld id="{6FA25E81-043B-43B9-850A-255088814896}"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8F037FD-87A4-427C-8CA2-90FEDC06DEFB}" type="datetimeFigureOut">
              <a:rPr lang="ru-RU" smtClean="0"/>
              <a:pPr/>
              <a:t>27.11.2018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FA25E81-043B-43B9-850A-25508881489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G:\&#1052;&#1040;&#1053;\&#1052;&#1040;&#1053;\enya_-_we_wish_you_a_merry_christmas.mp3" TargetMode="Externa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hyperlink" Target="https://www.thoughtco.com/top-birthday-songs-3248098" TargetMode="External"/><Relationship Id="rId2" Type="http://schemas.openxmlformats.org/officeDocument/2006/relationships/slideLayout" Target="../slideLayouts/slideLayout2.xml"/><Relationship Id="rId1" Type="http://schemas.openxmlformats.org/officeDocument/2006/relationships/audio" Target="file:///G:\&#1052;&#1040;&#1053;\&#1052;&#1040;&#1053;\S+Dnem+Rozhdeniya+na+nemeckom+Viel+glck+zum+geburtstag.mp3" TargetMode="Externa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audio" Target="file:///G:\&#1052;&#1040;&#1053;\&#1052;&#1040;&#1053;\Vader+Abraham+Und+Die+Schlmpfe+Ich+Wnsch+Euch+Frohe+Weihnacht.mp3" TargetMode="Externa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G:\&#1052;&#1040;&#1053;\&#1052;&#1040;&#1053;\Piano_-_Happy_Birthday_To_You_(SongHouse.me).mp3"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423944" cy="6264696"/>
          </a:xfrm>
        </p:spPr>
        <p:txBody>
          <a:bodyPr>
            <a:normAutofit fontScale="25000" lnSpcReduction="20000"/>
          </a:bodyPr>
          <a:lstStyle/>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4900" b="1" dirty="0">
                <a:solidFill>
                  <a:schemeClr val="accent4">
                    <a:lumMod val="75000"/>
                  </a:schemeClr>
                </a:solidFill>
              </a:rPr>
              <a:t> </a:t>
            </a:r>
          </a:p>
          <a:p>
            <a:pPr algn="ctr"/>
            <a:r>
              <a:rPr lang="ru-RU" sz="11200" b="1" dirty="0">
                <a:solidFill>
                  <a:schemeClr val="accent4">
                    <a:lumMod val="75000"/>
                  </a:schemeClr>
                </a:solidFill>
              </a:rPr>
              <a:t>Тема исследовательской работы</a:t>
            </a:r>
            <a:r>
              <a:rPr lang="en-US" sz="11200" b="1" dirty="0">
                <a:solidFill>
                  <a:schemeClr val="accent4">
                    <a:lumMod val="75000"/>
                  </a:schemeClr>
                </a:solidFill>
                <a:latin typeface="Castellar" panose="020A0402060406010301" pitchFamily="18" charset="0"/>
              </a:rPr>
              <a:t>:</a:t>
            </a:r>
            <a:endParaRPr lang="ru-RU" sz="11200" b="1" dirty="0">
              <a:solidFill>
                <a:schemeClr val="accent4">
                  <a:lumMod val="75000"/>
                </a:schemeClr>
              </a:solidFill>
            </a:endParaRPr>
          </a:p>
          <a:p>
            <a:pPr algn="ctr"/>
            <a:r>
              <a:rPr lang="en-US" sz="11200" b="1" dirty="0" smtClean="0">
                <a:latin typeface="Century Gothic" pitchFamily="34" charset="0"/>
              </a:rPr>
              <a:t> History of two songs:“Happy birthday to you” and “We wish you a Merry Christmas” </a:t>
            </a:r>
            <a:endParaRPr lang="ru-RU" sz="11200" dirty="0" smtClean="0">
              <a:latin typeface="Century Gothic" pitchFamily="34" charset="0"/>
            </a:endParaRPr>
          </a:p>
          <a:p>
            <a:pPr algn="ctr"/>
            <a:r>
              <a:rPr lang="en-US" sz="11200" dirty="0" smtClean="0">
                <a:latin typeface="Century Gothic" pitchFamily="34" charset="0"/>
              </a:rPr>
              <a:t> </a:t>
            </a:r>
            <a:endParaRPr lang="ru-RU" sz="11200" dirty="0" smtClean="0">
              <a:latin typeface="Century Gothic" pitchFamily="34" charset="0"/>
            </a:endParaRPr>
          </a:p>
          <a:p>
            <a:r>
              <a:rPr lang="en-US" dirty="0" smtClean="0"/>
              <a:t> </a:t>
            </a:r>
            <a:endParaRPr lang="ru-RU" dirty="0" smtClean="0"/>
          </a:p>
          <a:p>
            <a:r>
              <a:rPr lang="en-US" dirty="0" smtClean="0"/>
              <a:t> </a:t>
            </a:r>
            <a:endParaRPr lang="ru-RU" dirty="0" smtClean="0"/>
          </a:p>
          <a:p>
            <a:r>
              <a:rPr lang="en-US" dirty="0" smtClean="0"/>
              <a:t> </a:t>
            </a:r>
            <a:endParaRPr lang="ru-RU" dirty="0" smtClean="0"/>
          </a:p>
          <a:p>
            <a:r>
              <a:rPr lang="en-US" dirty="0" smtClean="0"/>
              <a:t> </a:t>
            </a:r>
            <a:endParaRPr lang="ru-RU" dirty="0" smtClean="0"/>
          </a:p>
          <a:p>
            <a:pPr algn="r"/>
            <a:r>
              <a:rPr lang="ru-RU" sz="9600" dirty="0" smtClean="0"/>
              <a:t>Выполнила ученица </a:t>
            </a:r>
          </a:p>
          <a:p>
            <a:pPr algn="r"/>
            <a:r>
              <a:rPr lang="ru-RU" sz="9600" dirty="0" smtClean="0"/>
              <a:t>МБОУ Лицей № 96 5«Б» класса</a:t>
            </a:r>
          </a:p>
          <a:p>
            <a:pPr algn="r"/>
            <a:r>
              <a:rPr lang="ru-RU" sz="9600" dirty="0" err="1" smtClean="0"/>
              <a:t>Баглаева</a:t>
            </a:r>
            <a:r>
              <a:rPr lang="ru-RU" sz="9600" dirty="0" smtClean="0"/>
              <a:t> Диана </a:t>
            </a:r>
          </a:p>
          <a:p>
            <a:pPr algn="r"/>
            <a:r>
              <a:rPr lang="ru-RU" sz="9600" dirty="0" smtClean="0"/>
              <a:t>Научный руководитель</a:t>
            </a:r>
          </a:p>
          <a:p>
            <a:pPr algn="r"/>
            <a:r>
              <a:rPr lang="ru-RU" sz="9600" dirty="0" smtClean="0"/>
              <a:t>Тагирова Дарья Львовна</a:t>
            </a:r>
          </a:p>
          <a:p>
            <a:pPr algn="r"/>
            <a:r>
              <a:rPr lang="ru-RU" sz="9600" b="1" dirty="0">
                <a:solidFill>
                  <a:schemeClr val="accent2">
                    <a:lumMod val="40000"/>
                    <a:lumOff val="60000"/>
                  </a:schemeClr>
                </a:solidFill>
              </a:rPr>
              <a:t> </a:t>
            </a:r>
          </a:p>
          <a:p>
            <a:r>
              <a:rPr lang="ru-RU" b="1" dirty="0">
                <a:solidFill>
                  <a:schemeClr val="accent2">
                    <a:lumMod val="40000"/>
                    <a:lumOff val="60000"/>
                  </a:schemeClr>
                </a:solidFill>
              </a:rPr>
              <a:t> </a:t>
            </a:r>
          </a:p>
          <a:p>
            <a:r>
              <a:rPr lang="ru-RU" b="1" dirty="0">
                <a:solidFill>
                  <a:schemeClr val="accent2">
                    <a:lumMod val="40000"/>
                    <a:lumOff val="60000"/>
                  </a:schemeClr>
                </a:solidFill>
              </a:rPr>
              <a:t> </a:t>
            </a:r>
          </a:p>
          <a:p>
            <a:r>
              <a:rPr lang="ru-RU" b="1" dirty="0">
                <a:solidFill>
                  <a:schemeClr val="accent2">
                    <a:lumMod val="40000"/>
                    <a:lumOff val="60000"/>
                  </a:schemeClr>
                </a:solidFill>
              </a:rPr>
              <a:t> </a:t>
            </a:r>
          </a:p>
          <a:p>
            <a:pPr algn="ctr"/>
            <a:r>
              <a:rPr lang="ru-RU" b="1" dirty="0">
                <a:solidFill>
                  <a:schemeClr val="accent2">
                    <a:lumMod val="40000"/>
                    <a:lumOff val="60000"/>
                  </a:schemeClr>
                </a:solidFill>
              </a:rPr>
              <a:t>Уфа - 2013</a:t>
            </a:r>
          </a:p>
          <a:p>
            <a:endParaRPr lang="ru-RU" b="1" dirty="0">
              <a:solidFill>
                <a:schemeClr val="accent2">
                  <a:lumMod val="40000"/>
                  <a:lumOff val="60000"/>
                </a:schemeClr>
              </a:solidFill>
            </a:endParaRPr>
          </a:p>
        </p:txBody>
      </p:sp>
    </p:spTree>
    <p:extLst>
      <p:ext uri="{BB962C8B-B14F-4D97-AF65-F5344CB8AC3E}">
        <p14:creationId xmlns:p14="http://schemas.microsoft.com/office/powerpoint/2010/main" xmlns="" val="1855022173"/>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http://performingsongwriter.com/wp-content/uploads/2011/05/Mildred-Patty-Hill.jpg"/>
          <p:cNvPicPr>
            <a:picLocks noGrp="1"/>
          </p:cNvPicPr>
          <p:nvPr>
            <p:ph sz="quarter" idx="1"/>
          </p:nvPr>
        </p:nvPicPr>
        <p:blipFill>
          <a:blip r:embed="rId2" cstate="print"/>
          <a:srcRect/>
          <a:stretch>
            <a:fillRect/>
          </a:stretch>
        </p:blipFill>
        <p:spPr bwMode="auto">
          <a:xfrm>
            <a:off x="971600" y="908720"/>
            <a:ext cx="7344816" cy="4968552"/>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effectLst/>
                <a:latin typeface="Arial Narrow" panose="020B0606020202030204" pitchFamily="34" charset="0"/>
              </a:rPr>
              <a:t>1</a:t>
            </a:r>
            <a:r>
              <a:rPr lang="en-US" b="1" dirty="0" smtClean="0">
                <a:effectLst/>
                <a:latin typeface="Arial Narrow" panose="020B0606020202030204" pitchFamily="34" charset="0"/>
              </a:rPr>
              <a:t>.</a:t>
            </a:r>
            <a:r>
              <a:rPr lang="ru-RU" b="1" dirty="0" smtClean="0">
                <a:effectLst/>
                <a:latin typeface="Arial Narrow" panose="020B0606020202030204" pitchFamily="34" charset="0"/>
              </a:rPr>
              <a:t>2</a:t>
            </a:r>
            <a:r>
              <a:rPr lang="en-US" b="1" dirty="0" smtClean="0"/>
              <a:t> The History of the song:“We wish you a Merry Christmas”.</a:t>
            </a:r>
            <a:r>
              <a:rPr lang="en-US" b="1" dirty="0" smtClean="0">
                <a:effectLst/>
                <a:latin typeface="Arial Narrow" panose="020B0606020202030204" pitchFamily="34" charset="0"/>
              </a:rPr>
              <a:t> </a:t>
            </a:r>
            <a:r>
              <a:rPr lang="ru-RU" dirty="0">
                <a:effectLst/>
                <a:latin typeface="Arial Narrow" panose="020B0606020202030204" pitchFamily="34" charset="0"/>
              </a:rPr>
              <a:t/>
            </a:r>
            <a:br>
              <a:rPr lang="ru-RU" dirty="0">
                <a:effectLst/>
                <a:latin typeface="Arial Narrow" panose="020B0606020202030204" pitchFamily="34" charset="0"/>
              </a:rPr>
            </a:br>
            <a:endParaRPr lang="ru-RU" dirty="0">
              <a:latin typeface="Arial Narrow" panose="020B0606020202030204" pitchFamily="34" charset="0"/>
            </a:endParaRPr>
          </a:p>
        </p:txBody>
      </p:sp>
      <p:sp>
        <p:nvSpPr>
          <p:cNvPr id="5" name="Содержимое 4"/>
          <p:cNvSpPr>
            <a:spLocks noGrp="1"/>
          </p:cNvSpPr>
          <p:nvPr>
            <p:ph sz="quarter" idx="1"/>
          </p:nvPr>
        </p:nvSpPr>
        <p:spPr/>
        <p:txBody>
          <a:bodyPr>
            <a:normAutofit/>
          </a:bodyPr>
          <a:lstStyle/>
          <a:p>
            <a:pPr fontAlgn="base"/>
            <a:r>
              <a:rPr lang="en-US" sz="4000" i="1" dirty="0" smtClean="0">
                <a:latin typeface="Angsana New" pitchFamily="18" charset="-34"/>
                <a:cs typeface="Angsana New" pitchFamily="18" charset="-34"/>
              </a:rPr>
              <a:t>     The songs composer and author remains unknown, however, it is believed to be a sixteenth century West Country English carol. The song itself was meant for carolers who were hired to entertain the wealthy, in turn, the carolers would receive treats.</a:t>
            </a:r>
            <a:endParaRPr lang="ru-RU" sz="4000" i="1" dirty="0" smtClean="0">
              <a:cs typeface="Angsana New" pitchFamily="18" charset="-34"/>
            </a:endParaRPr>
          </a:p>
          <a:p>
            <a:r>
              <a:rPr lang="en-US" sz="4000" i="1" dirty="0" smtClean="0">
                <a:latin typeface="AngsanaUPC" pitchFamily="18" charset="-34"/>
                <a:cs typeface="AngsanaUPC" pitchFamily="18" charset="-34"/>
              </a:rPr>
              <a:t>     The earlier history of the carol is unclear. </a:t>
            </a:r>
            <a:endParaRPr lang="ru-RU" sz="4000" i="1" dirty="0">
              <a:cs typeface="AngsanaUPC" pitchFamily="18" charset="-34"/>
            </a:endParaRPr>
          </a:p>
        </p:txBody>
      </p:sp>
    </p:spTree>
    <p:extLst>
      <p:ext uri="{BB962C8B-B14F-4D97-AF65-F5344CB8AC3E}">
        <p14:creationId xmlns:p14="http://schemas.microsoft.com/office/powerpoint/2010/main" xmlns="" val="65962550"/>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C:\Users\Учитель\Desktop\DL\МАН\we-wish-you-a-merry-christmas-08.jpg"/>
          <p:cNvPicPr>
            <a:picLocks noGrp="1"/>
          </p:cNvPicPr>
          <p:nvPr>
            <p:ph sz="quarter" idx="1"/>
          </p:nvPr>
        </p:nvPicPr>
        <p:blipFill>
          <a:blip r:embed="rId3" cstate="print"/>
          <a:srcRect/>
          <a:stretch>
            <a:fillRect/>
          </a:stretch>
        </p:blipFill>
        <p:spPr bwMode="auto">
          <a:xfrm>
            <a:off x="1403648" y="0"/>
            <a:ext cx="6624736" cy="6525344"/>
          </a:xfrm>
          <a:prstGeom prst="rect">
            <a:avLst/>
          </a:prstGeom>
          <a:noFill/>
          <a:ln w="9525">
            <a:noFill/>
            <a:miter lim="800000"/>
            <a:headEnd/>
            <a:tailEnd/>
          </a:ln>
        </p:spPr>
      </p:pic>
      <p:pic>
        <p:nvPicPr>
          <p:cNvPr id="6" name="enya_-_we_wish_you_a_merry_christmas.mp3">
            <a:hlinkClick r:id="" action="ppaction://media"/>
          </p:cNvPr>
          <p:cNvPicPr>
            <a:picLocks noRot="1" noChangeAspect="1"/>
          </p:cNvPicPr>
          <p:nvPr>
            <a:audioFile r:link="rId1"/>
          </p:nvPr>
        </p:nvPicPr>
        <p:blipFill>
          <a:blip r:embed="rId4" cstate="print"/>
          <a:stretch>
            <a:fillRect/>
          </a:stretch>
        </p:blipFill>
        <p:spPr>
          <a:xfrm>
            <a:off x="467544" y="4149080"/>
            <a:ext cx="1008112" cy="1008112"/>
          </a:xfrm>
          <a:prstGeom prst="rect">
            <a:avLst/>
          </a:prstGeom>
        </p:spPr>
      </p:pic>
    </p:spTree>
  </p:cSld>
  <p:clrMapOvr>
    <a:masterClrMapping/>
  </p:clrMapOvr>
  <p:transition>
    <p:comb/>
  </p:transition>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30240"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solidFill>
                  <a:schemeClr val="accent3">
                    <a:lumMod val="75000"/>
                  </a:schemeClr>
                </a:solidFill>
                <a:effectLst/>
              </a:rPr>
              <a:t/>
            </a:r>
            <a:br>
              <a:rPr lang="ru-RU" sz="3100" b="1" dirty="0" smtClean="0">
                <a:solidFill>
                  <a:schemeClr val="accent3">
                    <a:lumMod val="75000"/>
                  </a:schemeClr>
                </a:solidFill>
                <a:effectLst/>
              </a:rPr>
            </a:br>
            <a:r>
              <a:rPr lang="ru-RU" sz="3100" b="1" dirty="0" smtClean="0">
                <a:solidFill>
                  <a:schemeClr val="accent3">
                    <a:lumMod val="75000"/>
                  </a:schemeClr>
                </a:solidFill>
              </a:rPr>
              <a:t/>
            </a:r>
            <a:br>
              <a:rPr lang="ru-RU" sz="3100" b="1" dirty="0" smtClean="0">
                <a:solidFill>
                  <a:schemeClr val="accent3">
                    <a:lumMod val="75000"/>
                  </a:schemeClr>
                </a:solidFill>
              </a:rPr>
            </a:br>
            <a:r>
              <a:rPr lang="ru-RU" dirty="0" smtClean="0"/>
              <a:t/>
            </a:r>
            <a:br>
              <a:rPr lang="ru-RU" dirty="0" smtClean="0"/>
            </a:br>
            <a:r>
              <a:rPr lang="en-US" sz="2800" b="1" dirty="0" smtClean="0">
                <a:solidFill>
                  <a:schemeClr val="accent3">
                    <a:lumMod val="75000"/>
                  </a:schemeClr>
                </a:solidFill>
              </a:rPr>
              <a:t>Chapter 2: </a:t>
            </a:r>
            <a:r>
              <a:rPr lang="en-US" sz="2800" b="1" dirty="0" smtClean="0">
                <a:solidFill>
                  <a:schemeClr val="accent3">
                    <a:lumMod val="75000"/>
                  </a:schemeClr>
                </a:solidFill>
                <a:latin typeface="Angsana New" pitchFamily="18" charset="-34"/>
                <a:cs typeface="Angsana New" pitchFamily="18" charset="-34"/>
              </a:rPr>
              <a:t>“Happy birthday to you” and “We wish you a Merry Christmas” songs in Germany </a:t>
            </a:r>
            <a:r>
              <a:rPr lang="ru-RU" dirty="0">
                <a:effectLst/>
              </a:rPr>
              <a:t/>
            </a:r>
            <a:br>
              <a:rPr lang="ru-RU" dirty="0">
                <a:effectLst/>
              </a:rPr>
            </a:br>
            <a:endParaRPr lang="ru-RU" dirty="0"/>
          </a:p>
        </p:txBody>
      </p:sp>
      <p:sp>
        <p:nvSpPr>
          <p:cNvPr id="3" name="Объект 2"/>
          <p:cNvSpPr>
            <a:spLocks noGrp="1"/>
          </p:cNvSpPr>
          <p:nvPr>
            <p:ph sz="quarter" idx="1"/>
          </p:nvPr>
        </p:nvSpPr>
        <p:spPr>
          <a:xfrm>
            <a:off x="304800" y="908720"/>
            <a:ext cx="8686800" cy="5760640"/>
          </a:xfrm>
        </p:spPr>
        <p:txBody>
          <a:bodyPr>
            <a:normAutofit/>
          </a:bodyPr>
          <a:lstStyle/>
          <a:p>
            <a:r>
              <a:rPr lang="en-US" sz="2800" i="1" dirty="0" smtClean="0">
                <a:latin typeface="Angsana New" pitchFamily="18" charset="-34"/>
                <a:cs typeface="Angsana New" pitchFamily="18" charset="-34"/>
              </a:rPr>
              <a:t>the </a:t>
            </a:r>
            <a:r>
              <a:rPr lang="en-US" sz="2800" i="1" dirty="0" smtClean="0">
                <a:latin typeface="Angsana New" pitchFamily="18" charset="-34"/>
                <a:cs typeface="Angsana New" pitchFamily="18" charset="-34"/>
                <a:hlinkClick r:id="rId3"/>
              </a:rPr>
              <a:t>"Happy Birthday" song</a:t>
            </a:r>
            <a:r>
              <a:rPr lang="en-US" sz="2800" i="1" dirty="0" smtClean="0">
                <a:latin typeface="Angsana New" pitchFamily="18" charset="-34"/>
                <a:cs typeface="Angsana New" pitchFamily="18" charset="-34"/>
              </a:rPr>
              <a:t> we are familiar with in English and a special, much longer, and very touching song that celebrates the person's life.</a:t>
            </a:r>
          </a:p>
          <a:p>
            <a:r>
              <a:rPr lang="ru-RU" i="1" dirty="0" err="1" smtClean="0">
                <a:cs typeface="Angsana New" pitchFamily="18" charset="-34"/>
              </a:rPr>
              <a:t>Zum</a:t>
            </a:r>
            <a:r>
              <a:rPr lang="ru-RU" i="1" dirty="0" smtClean="0">
                <a:cs typeface="Angsana New" pitchFamily="18" charset="-34"/>
              </a:rPr>
              <a:t> </a:t>
            </a:r>
            <a:r>
              <a:rPr lang="ru-RU" i="1" dirty="0" err="1" smtClean="0">
                <a:cs typeface="Angsana New" pitchFamily="18" charset="-34"/>
              </a:rPr>
              <a:t>Geburtstag</a:t>
            </a:r>
            <a:r>
              <a:rPr lang="ru-RU" i="1" dirty="0" smtClean="0">
                <a:cs typeface="Angsana New" pitchFamily="18" charset="-34"/>
              </a:rPr>
              <a:t> </a:t>
            </a:r>
            <a:r>
              <a:rPr lang="ru-RU" i="1" dirty="0" err="1" smtClean="0">
                <a:cs typeface="Angsana New" pitchFamily="18" charset="-34"/>
              </a:rPr>
              <a:t>viel</a:t>
            </a:r>
            <a:r>
              <a:rPr lang="ru-RU" i="1" dirty="0" smtClean="0">
                <a:cs typeface="Angsana New" pitchFamily="18" charset="-34"/>
              </a:rPr>
              <a:t> </a:t>
            </a:r>
            <a:r>
              <a:rPr lang="ru-RU" i="1" dirty="0" err="1" smtClean="0">
                <a:cs typeface="Angsana New" pitchFamily="18" charset="-34"/>
              </a:rPr>
              <a:t>Glück</a:t>
            </a:r>
            <a:r>
              <a:rPr lang="ru-RU" i="1" dirty="0" smtClean="0">
                <a:cs typeface="Angsana New" pitchFamily="18" charset="-34"/>
              </a:rPr>
              <a:t>,</a:t>
            </a:r>
          </a:p>
          <a:p>
            <a:r>
              <a:rPr lang="ru-RU" i="1" dirty="0" err="1" smtClean="0">
                <a:cs typeface="Angsana New" pitchFamily="18" charset="-34"/>
              </a:rPr>
              <a:t>Happy</a:t>
            </a:r>
            <a:r>
              <a:rPr lang="ru-RU" i="1" dirty="0" smtClean="0">
                <a:cs typeface="Angsana New" pitchFamily="18" charset="-34"/>
              </a:rPr>
              <a:t> </a:t>
            </a:r>
            <a:r>
              <a:rPr lang="ru-RU" i="1" dirty="0" err="1" smtClean="0">
                <a:cs typeface="Angsana New" pitchFamily="18" charset="-34"/>
              </a:rPr>
              <a:t>Birthday</a:t>
            </a:r>
            <a:r>
              <a:rPr lang="ru-RU" i="1" dirty="0" smtClean="0">
                <a:cs typeface="Angsana New" pitchFamily="18" charset="-34"/>
              </a:rPr>
              <a:t> </a:t>
            </a:r>
            <a:r>
              <a:rPr lang="ru-RU" i="1" dirty="0" err="1" smtClean="0">
                <a:cs typeface="Angsana New" pitchFamily="18" charset="-34"/>
              </a:rPr>
              <a:t>to</a:t>
            </a:r>
            <a:r>
              <a:rPr lang="ru-RU" i="1" dirty="0" smtClean="0">
                <a:cs typeface="Angsana New" pitchFamily="18" charset="-34"/>
              </a:rPr>
              <a:t> </a:t>
            </a:r>
            <a:r>
              <a:rPr lang="ru-RU" i="1" dirty="0" err="1" smtClean="0">
                <a:cs typeface="Angsana New" pitchFamily="18" charset="-34"/>
              </a:rPr>
              <a:t>You</a:t>
            </a:r>
            <a:r>
              <a:rPr lang="ru-RU" i="1" dirty="0" smtClean="0">
                <a:cs typeface="Angsana New" pitchFamily="18" charset="-34"/>
              </a:rPr>
              <a:t>,</a:t>
            </a:r>
          </a:p>
          <a:p>
            <a:r>
              <a:rPr lang="ru-RU" i="1" dirty="0" err="1" smtClean="0">
                <a:cs typeface="Angsana New" pitchFamily="18" charset="-34"/>
              </a:rPr>
              <a:t>Zum</a:t>
            </a:r>
            <a:r>
              <a:rPr lang="ru-RU" i="1" dirty="0" smtClean="0">
                <a:cs typeface="Angsana New" pitchFamily="18" charset="-34"/>
              </a:rPr>
              <a:t> </a:t>
            </a:r>
            <a:r>
              <a:rPr lang="ru-RU" i="1" dirty="0" err="1" smtClean="0">
                <a:cs typeface="Angsana New" pitchFamily="18" charset="-34"/>
              </a:rPr>
              <a:t>Geburtstag</a:t>
            </a:r>
            <a:r>
              <a:rPr lang="ru-RU" i="1" dirty="0" smtClean="0">
                <a:cs typeface="Angsana New" pitchFamily="18" charset="-34"/>
              </a:rPr>
              <a:t> </a:t>
            </a:r>
            <a:r>
              <a:rPr lang="ru-RU" i="1" dirty="0" err="1" smtClean="0">
                <a:cs typeface="Angsana New" pitchFamily="18" charset="-34"/>
              </a:rPr>
              <a:t>liebe</a:t>
            </a:r>
            <a:r>
              <a:rPr lang="ru-RU" i="1" dirty="0" smtClean="0">
                <a:cs typeface="Angsana New" pitchFamily="18" charset="-34"/>
              </a:rPr>
              <a:t> (</a:t>
            </a:r>
            <a:r>
              <a:rPr lang="ru-RU" i="1" dirty="0" err="1" smtClean="0">
                <a:cs typeface="Angsana New" pitchFamily="18" charset="-34"/>
              </a:rPr>
              <a:t>name</a:t>
            </a:r>
            <a:r>
              <a:rPr lang="ru-RU" i="1" dirty="0" smtClean="0">
                <a:cs typeface="Angsana New" pitchFamily="18" charset="-34"/>
              </a:rPr>
              <a:t>)</a:t>
            </a:r>
          </a:p>
          <a:p>
            <a:r>
              <a:rPr lang="ru-RU" i="1" dirty="0" err="1" smtClean="0">
                <a:cs typeface="Angsana New" pitchFamily="18" charset="-34"/>
              </a:rPr>
              <a:t>Happy</a:t>
            </a:r>
            <a:r>
              <a:rPr lang="ru-RU" i="1" dirty="0" smtClean="0">
                <a:cs typeface="Angsana New" pitchFamily="18" charset="-34"/>
              </a:rPr>
              <a:t> </a:t>
            </a:r>
            <a:r>
              <a:rPr lang="ru-RU" i="1" dirty="0" err="1" smtClean="0">
                <a:cs typeface="Angsana New" pitchFamily="18" charset="-34"/>
              </a:rPr>
              <a:t>Birthday</a:t>
            </a:r>
            <a:r>
              <a:rPr lang="ru-RU" i="1" dirty="0" smtClean="0">
                <a:cs typeface="Angsana New" pitchFamily="18" charset="-34"/>
              </a:rPr>
              <a:t> </a:t>
            </a:r>
            <a:r>
              <a:rPr lang="ru-RU" i="1" dirty="0" err="1" smtClean="0">
                <a:cs typeface="Angsana New" pitchFamily="18" charset="-34"/>
              </a:rPr>
              <a:t>dear</a:t>
            </a:r>
            <a:r>
              <a:rPr lang="ru-RU" i="1" dirty="0" smtClean="0">
                <a:cs typeface="Angsana New" pitchFamily="18" charset="-34"/>
              </a:rPr>
              <a:t> (</a:t>
            </a:r>
            <a:r>
              <a:rPr lang="ru-RU" i="1" dirty="0" err="1" smtClean="0">
                <a:cs typeface="Angsana New" pitchFamily="18" charset="-34"/>
              </a:rPr>
              <a:t>name</a:t>
            </a:r>
            <a:r>
              <a:rPr lang="ru-RU" i="1" dirty="0" smtClean="0">
                <a:cs typeface="Angsana New" pitchFamily="18" charset="-34"/>
              </a:rPr>
              <a:t>)</a:t>
            </a:r>
          </a:p>
          <a:p>
            <a:r>
              <a:rPr lang="en-US" sz="2800" i="1" dirty="0" smtClean="0">
                <a:latin typeface="Angsana New" pitchFamily="18" charset="-34"/>
                <a:cs typeface="Angsana New" pitchFamily="18" charset="-34"/>
              </a:rPr>
              <a:t>"</a:t>
            </a:r>
            <a:r>
              <a:rPr lang="en-US" sz="2800" i="1" dirty="0" err="1" smtClean="0">
                <a:latin typeface="Angsana New" pitchFamily="18" charset="-34"/>
                <a:cs typeface="Angsana New" pitchFamily="18" charset="-34"/>
              </a:rPr>
              <a:t>Alles</a:t>
            </a:r>
            <a:r>
              <a:rPr lang="en-US" sz="2800" i="1" dirty="0" smtClean="0">
                <a:latin typeface="Angsana New" pitchFamily="18" charset="-34"/>
                <a:cs typeface="Angsana New" pitchFamily="18" charset="-34"/>
              </a:rPr>
              <a:t> </a:t>
            </a:r>
            <a:r>
              <a:rPr lang="en-US" sz="2800" i="1" dirty="0" err="1" smtClean="0">
                <a:latin typeface="Angsana New" pitchFamily="18" charset="-34"/>
                <a:cs typeface="Angsana New" pitchFamily="18" charset="-34"/>
              </a:rPr>
              <a:t>gute</a:t>
            </a:r>
            <a:r>
              <a:rPr lang="en-US" sz="2800" i="1" dirty="0" smtClean="0">
                <a:latin typeface="Angsana New" pitchFamily="18" charset="-34"/>
                <a:cs typeface="Angsana New" pitchFamily="18" charset="-34"/>
              </a:rPr>
              <a:t> </a:t>
            </a:r>
            <a:r>
              <a:rPr lang="en-US" sz="2800" i="1" dirty="0" err="1" smtClean="0">
                <a:latin typeface="Angsana New" pitchFamily="18" charset="-34"/>
                <a:cs typeface="Angsana New" pitchFamily="18" charset="-34"/>
              </a:rPr>
              <a:t>zum</a:t>
            </a:r>
            <a:r>
              <a:rPr lang="en-US" sz="2800" i="1" dirty="0" smtClean="0">
                <a:latin typeface="Angsana New" pitchFamily="18" charset="-34"/>
                <a:cs typeface="Angsana New" pitchFamily="18" charset="-34"/>
              </a:rPr>
              <a:t> </a:t>
            </a:r>
            <a:r>
              <a:rPr lang="en-US" sz="2800" i="1" dirty="0" err="1" smtClean="0">
                <a:latin typeface="Angsana New" pitchFamily="18" charset="-34"/>
                <a:cs typeface="Angsana New" pitchFamily="18" charset="-34"/>
              </a:rPr>
              <a:t>geburtstag</a:t>
            </a:r>
            <a:r>
              <a:rPr lang="en-US" sz="2800" i="1" dirty="0" smtClean="0">
                <a:latin typeface="Angsana New" pitchFamily="18" charset="-34"/>
                <a:cs typeface="Angsana New" pitchFamily="18" charset="-34"/>
              </a:rPr>
              <a:t>" means "happy birthday" and is a traditional way to wish someone a happy birthday in German.(8) "</a:t>
            </a:r>
            <a:r>
              <a:rPr lang="en-US" sz="2800" i="1" dirty="0" err="1" smtClean="0">
                <a:latin typeface="Angsana New" pitchFamily="18" charset="-34"/>
                <a:cs typeface="Angsana New" pitchFamily="18" charset="-34"/>
              </a:rPr>
              <a:t>Wir</a:t>
            </a:r>
            <a:r>
              <a:rPr lang="en-US" sz="2800" i="1" dirty="0" smtClean="0">
                <a:latin typeface="Angsana New" pitchFamily="18" charset="-34"/>
                <a:cs typeface="Angsana New" pitchFamily="18" charset="-34"/>
              </a:rPr>
              <a:t> </a:t>
            </a:r>
            <a:r>
              <a:rPr lang="en-US" sz="2800" i="1" dirty="0" err="1" smtClean="0">
                <a:latin typeface="Angsana New" pitchFamily="18" charset="-34"/>
                <a:cs typeface="Angsana New" pitchFamily="18" charset="-34"/>
              </a:rPr>
              <a:t>wunschen</a:t>
            </a:r>
            <a:r>
              <a:rPr lang="en-US" sz="2800" i="1" dirty="0" smtClean="0">
                <a:latin typeface="Angsana New" pitchFamily="18" charset="-34"/>
                <a:cs typeface="Angsana New" pitchFamily="18" charset="-34"/>
              </a:rPr>
              <a:t> dir </a:t>
            </a:r>
            <a:r>
              <a:rPr lang="en-US" sz="2800" i="1" dirty="0" err="1" smtClean="0">
                <a:latin typeface="Angsana New" pitchFamily="18" charset="-34"/>
                <a:cs typeface="Angsana New" pitchFamily="18" charset="-34"/>
              </a:rPr>
              <a:t>frohe</a:t>
            </a:r>
            <a:r>
              <a:rPr lang="en-US" sz="2800" i="1" dirty="0" smtClean="0">
                <a:latin typeface="Angsana New" pitchFamily="18" charset="-34"/>
                <a:cs typeface="Angsana New" pitchFamily="18" charset="-34"/>
              </a:rPr>
              <a:t> </a:t>
            </a:r>
            <a:r>
              <a:rPr lang="en-US" sz="2800" i="1" dirty="0" err="1" smtClean="0">
                <a:latin typeface="Angsana New" pitchFamily="18" charset="-34"/>
                <a:cs typeface="Angsana New" pitchFamily="18" charset="-34"/>
              </a:rPr>
              <a:t>Weinnacht</a:t>
            </a:r>
            <a:r>
              <a:rPr lang="en-US" sz="2800" i="1" dirty="0" smtClean="0">
                <a:latin typeface="Angsana New" pitchFamily="18" charset="-34"/>
                <a:cs typeface="Angsana New" pitchFamily="18" charset="-34"/>
              </a:rPr>
              <a:t>" means "We wish you a merry Christmas " and is a traditional way to wish someone a Merry Christmas in German.</a:t>
            </a:r>
            <a:endParaRPr lang="ru-RU" sz="2800" i="1" dirty="0">
              <a:cs typeface="Angsana New" pitchFamily="18" charset="-34"/>
            </a:endParaRPr>
          </a:p>
        </p:txBody>
      </p:sp>
      <p:pic>
        <p:nvPicPr>
          <p:cNvPr id="6" name="S+Dnem+Rozhdeniya+na+nemeckom+Viel+glck+zum+geburtstag.mp3">
            <a:hlinkClick r:id="" action="ppaction://media"/>
          </p:cNvPr>
          <p:cNvPicPr>
            <a:picLocks noRot="1" noChangeAspect="1"/>
          </p:cNvPicPr>
          <p:nvPr>
            <a:audioFile r:link="rId1"/>
          </p:nvPr>
        </p:nvPicPr>
        <p:blipFill>
          <a:blip r:embed="rId4" cstate="print"/>
          <a:stretch>
            <a:fillRect/>
          </a:stretch>
        </p:blipFill>
        <p:spPr>
          <a:xfrm>
            <a:off x="6084168" y="1916832"/>
            <a:ext cx="1656184" cy="1656184"/>
          </a:xfrm>
          <a:prstGeom prst="rect">
            <a:avLst/>
          </a:prstGeom>
        </p:spPr>
      </p:pic>
    </p:spTree>
    <p:extLst>
      <p:ext uri="{BB962C8B-B14F-4D97-AF65-F5344CB8AC3E}">
        <p14:creationId xmlns:p14="http://schemas.microsoft.com/office/powerpoint/2010/main" xmlns="" val="2888470986"/>
      </p:ext>
    </p:extLst>
  </p:cSld>
  <p:clrMapOvr>
    <a:masterClrMapping/>
  </p:clrMapOvr>
  <p:transition>
    <p:wedge/>
  </p:transition>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13830"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C:\Users\Учитель\Desktop\DL\МАН\slide16-n.jpg"/>
          <p:cNvPicPr>
            <a:picLocks noGrp="1"/>
          </p:cNvPicPr>
          <p:nvPr>
            <p:ph sz="quarter" idx="1"/>
          </p:nvPr>
        </p:nvPicPr>
        <p:blipFill>
          <a:blip r:embed="rId3" cstate="print"/>
          <a:srcRect/>
          <a:stretch>
            <a:fillRect/>
          </a:stretch>
        </p:blipFill>
        <p:spPr bwMode="auto">
          <a:xfrm>
            <a:off x="827584" y="476672"/>
            <a:ext cx="7488832" cy="5832648"/>
          </a:xfrm>
          <a:prstGeom prst="rect">
            <a:avLst/>
          </a:prstGeom>
          <a:noFill/>
          <a:ln w="9525">
            <a:noFill/>
            <a:miter lim="800000"/>
            <a:headEnd/>
            <a:tailEnd/>
          </a:ln>
        </p:spPr>
      </p:pic>
      <p:pic>
        <p:nvPicPr>
          <p:cNvPr id="6" name="Vader+Abraham+Und+Die+Schlmpfe+Ich+Wnsch+Euch+Frohe+Weihnacht.mp3">
            <a:hlinkClick r:id="" action="ppaction://media"/>
          </p:cNvPr>
          <p:cNvPicPr>
            <a:picLocks noRot="1" noChangeAspect="1"/>
          </p:cNvPicPr>
          <p:nvPr>
            <a:audioFile r:link="rId1"/>
          </p:nvPr>
        </p:nvPicPr>
        <p:blipFill>
          <a:blip r:embed="rId4" cstate="print"/>
          <a:stretch>
            <a:fillRect/>
          </a:stretch>
        </p:blipFill>
        <p:spPr>
          <a:xfrm>
            <a:off x="611560" y="2204864"/>
            <a:ext cx="1592560" cy="1592560"/>
          </a:xfrm>
          <a:prstGeom prst="rect">
            <a:avLst/>
          </a:prstGeom>
        </p:spPr>
      </p:pic>
    </p:spTree>
  </p:cSld>
  <p:clrMapOvr>
    <a:masterClrMapping/>
  </p:clrMapOvr>
  <p:transition>
    <p:randomBar dir="vert"/>
  </p:transition>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83964"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i="1" dirty="0" smtClean="0">
                <a:effectLst/>
                <a:latin typeface="Algerian" panose="04020705040A02060702" pitchFamily="82" charset="0"/>
              </a:rPr>
              <a:t/>
            </a:r>
            <a:br>
              <a:rPr lang="en-US" b="1" i="1" dirty="0" smtClean="0">
                <a:effectLst/>
                <a:latin typeface="Algerian" panose="04020705040A02060702" pitchFamily="82" charset="0"/>
              </a:rPr>
            </a:br>
            <a:r>
              <a:rPr lang="en-US" b="1" i="1" dirty="0" smtClean="0">
                <a:effectLst/>
                <a:latin typeface="Algerian" panose="04020705040A02060702" pitchFamily="82" charset="0"/>
              </a:rPr>
              <a:t/>
            </a:r>
            <a:br>
              <a:rPr lang="en-US" b="1" i="1" dirty="0" smtClean="0">
                <a:effectLst/>
                <a:latin typeface="Algerian" panose="04020705040A02060702" pitchFamily="82" charset="0"/>
              </a:rPr>
            </a:br>
            <a:r>
              <a:rPr lang="en-US" b="1" i="1" dirty="0" smtClean="0">
                <a:latin typeface="Algerian" panose="04020705040A02060702" pitchFamily="82" charset="0"/>
              </a:rPr>
              <a:t/>
            </a:r>
            <a:br>
              <a:rPr lang="en-US" b="1" i="1" dirty="0" smtClean="0">
                <a:latin typeface="Algerian" panose="04020705040A02060702" pitchFamily="82" charset="0"/>
              </a:rPr>
            </a:br>
            <a:r>
              <a:rPr lang="en-US" b="1" i="1" dirty="0" smtClean="0">
                <a:latin typeface="Algerian" panose="04020705040A02060702" pitchFamily="82" charset="0"/>
              </a:rPr>
              <a:t/>
            </a:r>
            <a:br>
              <a:rPr lang="en-US" b="1" i="1" dirty="0" smtClean="0">
                <a:latin typeface="Algerian" panose="04020705040A02060702" pitchFamily="82" charset="0"/>
              </a:rPr>
            </a:br>
            <a:r>
              <a:rPr lang="en-US" b="1" i="1" dirty="0" smtClean="0">
                <a:latin typeface="Algerian" panose="04020705040A02060702" pitchFamily="82" charset="0"/>
              </a:rPr>
              <a:t/>
            </a:r>
            <a:br>
              <a:rPr lang="en-US" b="1" i="1" dirty="0" smtClean="0">
                <a:latin typeface="Algerian" panose="04020705040A02060702" pitchFamily="82" charset="0"/>
              </a:rPr>
            </a:br>
            <a:r>
              <a:rPr lang="ru-RU" dirty="0" smtClean="0"/>
              <a:t/>
            </a:r>
            <a:br>
              <a:rPr lang="ru-RU" dirty="0" smtClean="0"/>
            </a:br>
            <a:r>
              <a:rPr lang="en-US" i="1" dirty="0" smtClean="0">
                <a:solidFill>
                  <a:srgbClr val="FF0000"/>
                </a:solidFill>
                <a:latin typeface="Algerian" panose="04020705040A02060702" pitchFamily="82" charset="0"/>
              </a:rPr>
              <a:t>Chapter 3. </a:t>
            </a:r>
            <a:r>
              <a:rPr lang="en-US" i="1" dirty="0" smtClean="0">
                <a:solidFill>
                  <a:srgbClr val="FF0000"/>
                </a:solidFill>
                <a:latin typeface="Angsana New" pitchFamily="18" charset="-34"/>
                <a:cs typeface="Angsana New" pitchFamily="18" charset="-34"/>
              </a:rPr>
              <a:t>Do you know Happy birthday to you” and “We wish you a Merry Christmas” songs in German and in English?</a:t>
            </a:r>
            <a:r>
              <a:rPr lang="ru-RU" i="1" dirty="0">
                <a:effectLst/>
              </a:rPr>
              <a:t/>
            </a:r>
            <a:br>
              <a:rPr lang="ru-RU" i="1" dirty="0">
                <a:effectLst/>
              </a:rPr>
            </a:br>
            <a:endParaRPr lang="ru-RU" i="1" dirty="0"/>
          </a:p>
        </p:txBody>
      </p:sp>
      <p:sp>
        <p:nvSpPr>
          <p:cNvPr id="3" name="Объект 2"/>
          <p:cNvSpPr>
            <a:spLocks noGrp="1"/>
          </p:cNvSpPr>
          <p:nvPr>
            <p:ph sz="quarter" idx="1"/>
          </p:nvPr>
        </p:nvSpPr>
        <p:spPr/>
        <p:txBody>
          <a:bodyPr>
            <a:normAutofit/>
          </a:bodyPr>
          <a:lstStyle/>
          <a:p>
            <a:r>
              <a:rPr lang="en-US" sz="3200" i="1" u="sng" dirty="0" smtClean="0">
                <a:latin typeface="Angsana New" pitchFamily="18" charset="-34"/>
                <a:cs typeface="Angsana New" pitchFamily="18" charset="-34"/>
              </a:rPr>
              <a:t>     </a:t>
            </a:r>
            <a:r>
              <a:rPr lang="en-US" sz="4000" i="1" u="sng" dirty="0" smtClean="0">
                <a:latin typeface="Angsana New" pitchFamily="18" charset="-34"/>
                <a:cs typeface="Angsana New" pitchFamily="18" charset="-34"/>
              </a:rPr>
              <a:t>When we began writing this work, we decided to make a quiz among students of the 5</a:t>
            </a:r>
            <a:r>
              <a:rPr lang="en-US" sz="4000" i="1" u="sng" baseline="30000" dirty="0" smtClean="0">
                <a:latin typeface="Angsana New" pitchFamily="18" charset="-34"/>
                <a:cs typeface="Angsana New" pitchFamily="18" charset="-34"/>
              </a:rPr>
              <a:t>th</a:t>
            </a:r>
            <a:r>
              <a:rPr lang="en-US" sz="4000" i="1" u="sng" dirty="0" smtClean="0">
                <a:latin typeface="Angsana New" pitchFamily="18" charset="-34"/>
                <a:cs typeface="Angsana New" pitchFamily="18" charset="-34"/>
              </a:rPr>
              <a:t>-6</a:t>
            </a:r>
            <a:r>
              <a:rPr lang="en-US" sz="4000" i="1" u="sng" baseline="30000" dirty="0" smtClean="0">
                <a:latin typeface="Angsana New" pitchFamily="18" charset="-34"/>
                <a:cs typeface="Angsana New" pitchFamily="18" charset="-34"/>
              </a:rPr>
              <a:t>th</a:t>
            </a:r>
            <a:r>
              <a:rPr lang="en-US" sz="4000" i="1" u="sng" dirty="0" smtClean="0">
                <a:latin typeface="Angsana New" pitchFamily="18" charset="-34"/>
                <a:cs typeface="Angsana New" pitchFamily="18" charset="-34"/>
              </a:rPr>
              <a:t> forms. There was a test about the history of “Happy birthday to you” and “We wish you a Merry Christmas” songs. And the second was </a:t>
            </a:r>
            <a:r>
              <a:rPr lang="en-US" sz="4000" i="1" u="sng" dirty="0">
                <a:latin typeface="Angsana New" pitchFamily="18" charset="-34"/>
                <a:cs typeface="Angsana New" pitchFamily="18" charset="-34"/>
              </a:rPr>
              <a:t>an </a:t>
            </a:r>
            <a:r>
              <a:rPr lang="en-US" sz="4000" i="1" u="sng" dirty="0" smtClean="0">
                <a:latin typeface="Angsana New" pitchFamily="18" charset="-34"/>
                <a:cs typeface="Angsana New" pitchFamily="18" charset="-34"/>
              </a:rPr>
              <a:t>interrogation of students knowledge of songs’ lyrics.</a:t>
            </a:r>
            <a:endParaRPr lang="ru-RU" sz="4000" i="1" u="sng" dirty="0">
              <a:cs typeface="Angsana New" pitchFamily="18" charset="-34"/>
            </a:endParaRPr>
          </a:p>
        </p:txBody>
      </p:sp>
    </p:spTree>
    <p:extLst>
      <p:ext uri="{BB962C8B-B14F-4D97-AF65-F5344CB8AC3E}">
        <p14:creationId xmlns:p14="http://schemas.microsoft.com/office/powerpoint/2010/main" xmlns="" val="3083898142"/>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Содержимое 3"/>
          <p:cNvSpPr>
            <a:spLocks noGrp="1"/>
          </p:cNvSpPr>
          <p:nvPr>
            <p:ph sz="quarter" idx="1"/>
          </p:nvPr>
        </p:nvSpPr>
        <p:spPr>
          <a:xfrm>
            <a:off x="251520" y="0"/>
            <a:ext cx="8686800" cy="4525963"/>
          </a:xfrm>
        </p:spPr>
        <p:txBody>
          <a:bodyPr>
            <a:normAutofit fontScale="25000" lnSpcReduction="20000"/>
          </a:bodyPr>
          <a:lstStyle/>
          <a:p>
            <a:pPr algn="ctr"/>
            <a:r>
              <a:rPr lang="en-US" sz="16000" b="1" u="sng" dirty="0" smtClean="0">
                <a:solidFill>
                  <a:srgbClr val="00B0F0"/>
                </a:solidFill>
                <a:latin typeface="Angsana New" pitchFamily="18" charset="-34"/>
                <a:cs typeface="Angsana New" pitchFamily="18" charset="-34"/>
              </a:rPr>
              <a:t>Test</a:t>
            </a:r>
            <a:endParaRPr lang="ru-RU" sz="16000" b="1" u="sng" dirty="0" smtClean="0">
              <a:solidFill>
                <a:srgbClr val="00B0F0"/>
              </a:solidFill>
              <a:cs typeface="Angsana New" pitchFamily="18" charset="-34"/>
            </a:endParaRPr>
          </a:p>
          <a:p>
            <a:pPr lvl="0">
              <a:buNone/>
            </a:pPr>
            <a:r>
              <a:rPr lang="en-US" sz="8000" b="1" i="1" dirty="0" smtClean="0">
                <a:latin typeface="Angsana New" pitchFamily="18" charset="-34"/>
                <a:cs typeface="Angsana New" pitchFamily="18" charset="-34"/>
              </a:rPr>
              <a:t>1.Who had written Happy Birthday to you song?</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A)sisters Mildred J. Hill and Patty Smith Hill</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b)unknown</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c)it is a folk song</a:t>
            </a:r>
            <a:endParaRPr lang="ru-RU" sz="8000" i="1" dirty="0" smtClean="0">
              <a:cs typeface="Angsana New" pitchFamily="18" charset="-34"/>
            </a:endParaRPr>
          </a:p>
          <a:p>
            <a:pPr lvl="0"/>
            <a:r>
              <a:rPr lang="en-US" sz="8000" b="1" i="1" dirty="0" smtClean="0">
                <a:latin typeface="Angsana New" pitchFamily="18" charset="-34"/>
                <a:cs typeface="Angsana New" pitchFamily="18" charset="-34"/>
              </a:rPr>
              <a:t>2.What was the first version of Happy Birthday to you song?</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a)Good morning to you</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b)Good afternoon to you</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c)Good evening to you</a:t>
            </a:r>
            <a:endParaRPr lang="ru-RU" sz="8000" i="1" dirty="0" smtClean="0">
              <a:cs typeface="Angsana New" pitchFamily="18" charset="-34"/>
            </a:endParaRPr>
          </a:p>
          <a:p>
            <a:pPr lvl="0"/>
            <a:r>
              <a:rPr lang="en-US" sz="8000" b="1" i="1" dirty="0" smtClean="0">
                <a:latin typeface="Angsana New" pitchFamily="18" charset="-34"/>
                <a:cs typeface="Angsana New" pitchFamily="18" charset="-34"/>
              </a:rPr>
              <a:t>3.What was the author of We wish you a merry Christmas</a:t>
            </a:r>
            <a:r>
              <a:rPr lang="en-US" sz="8000" i="1" dirty="0" smtClean="0">
                <a:latin typeface="Angsana New" pitchFamily="18" charset="-34"/>
                <a:cs typeface="Angsana New" pitchFamily="18" charset="-34"/>
              </a:rPr>
              <a:t>?</a:t>
            </a:r>
            <a:endParaRPr lang="ru-RU" sz="8000" i="1" dirty="0" smtClean="0">
              <a:cs typeface="Angsana New" pitchFamily="18" charset="-34"/>
            </a:endParaRPr>
          </a:p>
          <a:p>
            <a:pPr lvl="0"/>
            <a:r>
              <a:rPr lang="en-US" sz="8000" i="1" dirty="0" smtClean="0">
                <a:solidFill>
                  <a:schemeClr val="tx1"/>
                </a:solidFill>
                <a:latin typeface="Angsana New" pitchFamily="18" charset="-34"/>
                <a:cs typeface="Angsana New" pitchFamily="18" charset="-34"/>
              </a:rPr>
              <a:t>a)Unknown</a:t>
            </a:r>
            <a:endParaRPr lang="ru-RU" sz="8000" i="1" dirty="0" smtClean="0">
              <a:solidFill>
                <a:schemeClr val="tx1"/>
              </a:solidFill>
              <a:cs typeface="Angsana New" pitchFamily="18" charset="-34"/>
            </a:endParaRPr>
          </a:p>
          <a:p>
            <a:pPr lvl="0"/>
            <a:r>
              <a:rPr lang="en-US" sz="8000" i="1" u="sng" dirty="0" smtClean="0">
                <a:solidFill>
                  <a:schemeClr val="tx1"/>
                </a:solidFill>
                <a:latin typeface="Angsana New" pitchFamily="18" charset="-34"/>
                <a:cs typeface="Angsana New" pitchFamily="18" charset="-34"/>
              </a:rPr>
              <a:t>b)Davies Gilbert</a:t>
            </a:r>
            <a:endParaRPr lang="ru-RU" sz="8000" i="1" dirty="0" smtClean="0">
              <a:solidFill>
                <a:schemeClr val="tx1"/>
              </a:solidFill>
              <a:cs typeface="Angsana New" pitchFamily="18" charset="-34"/>
            </a:endParaRPr>
          </a:p>
          <a:p>
            <a:pPr lvl="0"/>
            <a:r>
              <a:rPr lang="en-US" sz="8000" i="1" dirty="0" smtClean="0">
                <a:solidFill>
                  <a:schemeClr val="tx1"/>
                </a:solidFill>
                <a:latin typeface="Angsana New" pitchFamily="18" charset="-34"/>
                <a:cs typeface="Angsana New" pitchFamily="18" charset="-34"/>
              </a:rPr>
              <a:t> c)</a:t>
            </a:r>
            <a:r>
              <a:rPr lang="en-US" sz="8000" i="1" u="sng" dirty="0" smtClean="0">
                <a:solidFill>
                  <a:schemeClr val="tx1"/>
                </a:solidFill>
                <a:latin typeface="Angsana New" pitchFamily="18" charset="-34"/>
                <a:cs typeface="Angsana New" pitchFamily="18" charset="-34"/>
              </a:rPr>
              <a:t>William </a:t>
            </a:r>
            <a:r>
              <a:rPr lang="en-US" sz="8000" i="1" u="sng" dirty="0" err="1" smtClean="0">
                <a:solidFill>
                  <a:schemeClr val="tx1"/>
                </a:solidFill>
                <a:latin typeface="Angsana New" pitchFamily="18" charset="-34"/>
                <a:cs typeface="Angsana New" pitchFamily="18" charset="-34"/>
              </a:rPr>
              <a:t>Sandys</a:t>
            </a:r>
            <a:endParaRPr lang="ru-RU" sz="8000" i="1" dirty="0" smtClean="0">
              <a:solidFill>
                <a:schemeClr val="tx1"/>
              </a:solidFill>
              <a:cs typeface="Angsana New" pitchFamily="18" charset="-34"/>
            </a:endParaRPr>
          </a:p>
          <a:p>
            <a:pPr lvl="0"/>
            <a:r>
              <a:rPr lang="en-US" sz="8000" b="1" i="1" dirty="0" smtClean="0">
                <a:latin typeface="Angsana New" pitchFamily="18" charset="-34"/>
                <a:cs typeface="Angsana New" pitchFamily="18" charset="-34"/>
              </a:rPr>
              <a:t>4.What is a traditional English Christmas dessert?</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a)Apple pudding</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b)</a:t>
            </a:r>
            <a:r>
              <a:rPr lang="en-US" sz="8000" i="1" dirty="0" err="1" smtClean="0">
                <a:latin typeface="Angsana New" pitchFamily="18" charset="-34"/>
                <a:cs typeface="Angsana New" pitchFamily="18" charset="-34"/>
              </a:rPr>
              <a:t>Figgy</a:t>
            </a:r>
            <a:r>
              <a:rPr lang="en-US" sz="8000" i="1" dirty="0" smtClean="0">
                <a:latin typeface="Angsana New" pitchFamily="18" charset="-34"/>
                <a:cs typeface="Angsana New" pitchFamily="18" charset="-34"/>
              </a:rPr>
              <a:t> pudding</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c) Orange pudding</a:t>
            </a:r>
            <a:endParaRPr lang="ru-RU" sz="8000" i="1" dirty="0" smtClean="0">
              <a:cs typeface="Angsana New" pitchFamily="18" charset="-34"/>
            </a:endParaRPr>
          </a:p>
          <a:p>
            <a:pPr lvl="0"/>
            <a:r>
              <a:rPr lang="en-US" sz="8000" b="1" i="1" dirty="0" smtClean="0">
                <a:latin typeface="Angsana New" pitchFamily="18" charset="-34"/>
                <a:cs typeface="Angsana New" pitchFamily="18" charset="-34"/>
              </a:rPr>
              <a:t>5.When were a Christmas carols banned all throughout England? </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a)In 1880</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b)between 1647-1660</a:t>
            </a:r>
            <a:endParaRPr lang="ru-RU" sz="8000" i="1" dirty="0" smtClean="0">
              <a:cs typeface="Angsana New" pitchFamily="18" charset="-34"/>
            </a:endParaRPr>
          </a:p>
          <a:p>
            <a:pPr lvl="0"/>
            <a:r>
              <a:rPr lang="en-US" sz="8000" i="1" dirty="0" smtClean="0">
                <a:latin typeface="Angsana New" pitchFamily="18" charset="-34"/>
                <a:cs typeface="Angsana New" pitchFamily="18" charset="-34"/>
              </a:rPr>
              <a:t>c)between 1598-1601</a:t>
            </a:r>
            <a:endParaRPr lang="ru-RU" sz="8000" i="1" dirty="0" smtClean="0">
              <a:cs typeface="Angsana New" pitchFamily="18" charset="-34"/>
            </a:endParaRPr>
          </a:p>
          <a:p>
            <a:endParaRPr lang="ru-RU" sz="9600" dirty="0"/>
          </a:p>
        </p:txBody>
      </p:sp>
    </p:spTree>
    <p:extLst>
      <p:ext uri="{BB962C8B-B14F-4D97-AF65-F5344CB8AC3E}">
        <p14:creationId xmlns:p14="http://schemas.microsoft.com/office/powerpoint/2010/main" xmlns="" val="3231910066"/>
      </p:ext>
    </p:extLst>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457200" y="1052736"/>
            <a:ext cx="8229600" cy="5402072"/>
          </a:xfrm>
        </p:spPr>
        <p:txBody>
          <a:bodyPr>
            <a:normAutofit/>
          </a:bodyPr>
          <a:lstStyle/>
          <a:p>
            <a:r>
              <a:rPr lang="en-US" sz="4000" i="1" dirty="0" smtClean="0">
                <a:latin typeface="Angsana New" pitchFamily="18" charset="-34"/>
                <a:cs typeface="Angsana New" pitchFamily="18" charset="-34"/>
              </a:rPr>
              <a:t>After this test we realized that students knew the history not bad, although the students got confused when answer the 5</a:t>
            </a:r>
            <a:r>
              <a:rPr lang="en-US" sz="4000" i="1" baseline="30000" dirty="0" smtClean="0">
                <a:latin typeface="Angsana New" pitchFamily="18" charset="-34"/>
                <a:cs typeface="Angsana New" pitchFamily="18" charset="-34"/>
              </a:rPr>
              <a:t>th</a:t>
            </a:r>
            <a:r>
              <a:rPr lang="en-US" sz="4000" i="1" dirty="0" smtClean="0">
                <a:latin typeface="Angsana New" pitchFamily="18" charset="-34"/>
                <a:cs typeface="Angsana New" pitchFamily="18" charset="-34"/>
              </a:rPr>
              <a:t> question. </a:t>
            </a:r>
            <a:endParaRPr lang="ru-RU" sz="4000" i="1" dirty="0" smtClean="0">
              <a:cs typeface="Angsana New" pitchFamily="18" charset="-34"/>
            </a:endParaRPr>
          </a:p>
          <a:p>
            <a:r>
              <a:rPr lang="en-US" sz="4000" b="1" i="1" dirty="0" smtClean="0">
                <a:latin typeface="Angsana New" pitchFamily="18" charset="-34"/>
                <a:cs typeface="Angsana New" pitchFamily="18" charset="-34"/>
              </a:rPr>
              <a:t>And after all, we ask just one question: Do you know these songs’ lyrics in German and in English? </a:t>
            </a:r>
            <a:endParaRPr lang="ru-RU" sz="4000" b="1" i="1" dirty="0" smtClean="0">
              <a:cs typeface="Angsana New" pitchFamily="18" charset="-34"/>
            </a:endParaRPr>
          </a:p>
          <a:p>
            <a:r>
              <a:rPr lang="en-US" sz="4000" i="1" dirty="0" smtClean="0">
                <a:latin typeface="Angsana New" pitchFamily="18" charset="-34"/>
                <a:cs typeface="Angsana New" pitchFamily="18" charset="-34"/>
              </a:rPr>
              <a:t>Unfortunately we realize, that not all the students know songs’ lyrics in German. </a:t>
            </a:r>
            <a:endParaRPr lang="ru-RU" sz="4000" i="1" dirty="0" smtClean="0">
              <a:cs typeface="Angsana New" pitchFamily="18" charset="-34"/>
            </a:endParaRPr>
          </a:p>
          <a:p>
            <a:r>
              <a:rPr lang="en-US" sz="4000" i="1" dirty="0" smtClean="0">
                <a:latin typeface="Angsana New" pitchFamily="18" charset="-34"/>
                <a:cs typeface="Angsana New" pitchFamily="18" charset="-34"/>
              </a:rPr>
              <a:t>You can see the results of the test in our presentation</a:t>
            </a:r>
            <a:endParaRPr lang="ru-RU" sz="4000" i="1" dirty="0" smtClean="0">
              <a:cs typeface="Angsana New" pitchFamily="18" charset="-34"/>
            </a:endParaRPr>
          </a:p>
          <a:p>
            <a:endParaRPr lang="ru-RU" dirty="0"/>
          </a:p>
        </p:txBody>
      </p:sp>
    </p:spTree>
    <p:extLst>
      <p:ext uri="{BB962C8B-B14F-4D97-AF65-F5344CB8AC3E}">
        <p14:creationId xmlns:p14="http://schemas.microsoft.com/office/powerpoint/2010/main" xmlns="" val="3947643419"/>
      </p:ext>
    </p:extLst>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Диаграмма 4"/>
          <p:cNvGraphicFramePr/>
          <p:nvPr/>
        </p:nvGraphicFramePr>
        <p:xfrm>
          <a:off x="323528" y="692696"/>
          <a:ext cx="8136904"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90152638"/>
      </p:ext>
    </p:extLst>
  </p:cSld>
  <p:clrMapOvr>
    <a:masterClrMapping/>
  </p:clrMapOvr>
  <p:transition>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Диаграмма 4"/>
          <p:cNvGraphicFramePr/>
          <p:nvPr/>
        </p:nvGraphicFramePr>
        <p:xfrm>
          <a:off x="647056" y="404664"/>
          <a:ext cx="8496944" cy="6120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944011963"/>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229600" cy="6122152"/>
          </a:xfrm>
        </p:spPr>
        <p:txBody>
          <a:bodyPr>
            <a:normAutofit/>
          </a:bodyPr>
          <a:lstStyle/>
          <a:p>
            <a:pPr algn="ctr"/>
            <a:r>
              <a:rPr lang="en-US" b="1" i="1" dirty="0">
                <a:latin typeface="Angsana New" pitchFamily="18" charset="-34"/>
                <a:cs typeface="Angsana New" pitchFamily="18" charset="-34"/>
              </a:rPr>
              <a:t>Content</a:t>
            </a:r>
            <a:endParaRPr lang="ru-RU" i="1" dirty="0">
              <a:cs typeface="Angsana New" pitchFamily="18" charset="-34"/>
            </a:endParaRPr>
          </a:p>
          <a:p>
            <a:r>
              <a:rPr lang="en-US" b="1" i="1" dirty="0">
                <a:latin typeface="Angsana New" pitchFamily="18" charset="-34"/>
                <a:cs typeface="Angsana New" pitchFamily="18" charset="-34"/>
              </a:rPr>
              <a:t> </a:t>
            </a:r>
            <a:endParaRPr lang="ru-RU" i="1" dirty="0">
              <a:cs typeface="Angsana New" pitchFamily="18" charset="-34"/>
            </a:endParaRPr>
          </a:p>
          <a:p>
            <a:r>
              <a:rPr lang="en-US" dirty="0" smtClean="0">
                <a:latin typeface="Brush Script MT" pitchFamily="66" charset="0"/>
              </a:rPr>
              <a:t>Introduction</a:t>
            </a:r>
            <a:endParaRPr lang="ru-RU" dirty="0" smtClean="0"/>
          </a:p>
          <a:p>
            <a:r>
              <a:rPr lang="en-US" dirty="0" smtClean="0">
                <a:latin typeface="Brush Script MT" pitchFamily="66" charset="0"/>
              </a:rPr>
              <a:t>Chapter 1. The History of two famous English songs </a:t>
            </a:r>
            <a:endParaRPr lang="ru-RU" dirty="0" smtClean="0"/>
          </a:p>
          <a:p>
            <a:r>
              <a:rPr lang="en-US" dirty="0" smtClean="0">
                <a:latin typeface="Brush Script MT" pitchFamily="66" charset="0"/>
              </a:rPr>
              <a:t>1.1. The History of the song:“Happy birthday to you”.</a:t>
            </a:r>
            <a:endParaRPr lang="ru-RU" dirty="0" smtClean="0"/>
          </a:p>
          <a:p>
            <a:r>
              <a:rPr lang="en-US" dirty="0" smtClean="0">
                <a:latin typeface="Brush Script MT" pitchFamily="66" charset="0"/>
              </a:rPr>
              <a:t>1.2. The History of the song:“We wish you a Merry Christmas”.</a:t>
            </a:r>
            <a:endParaRPr lang="ru-RU" dirty="0" smtClean="0"/>
          </a:p>
          <a:p>
            <a:r>
              <a:rPr lang="en-US" dirty="0" smtClean="0">
                <a:latin typeface="Brush Script MT" pitchFamily="66" charset="0"/>
              </a:rPr>
              <a:t>Chapter 2. “Happy birthday to you” and “We wish you a Merry Christmas” songs in Germany</a:t>
            </a:r>
            <a:endParaRPr lang="ru-RU" dirty="0" smtClean="0"/>
          </a:p>
          <a:p>
            <a:r>
              <a:rPr lang="en-US" dirty="0" smtClean="0">
                <a:latin typeface="Brush Script MT" pitchFamily="66" charset="0"/>
              </a:rPr>
              <a:t>Chapter 3. Do you know Happy birthday to you” and “We wish you a Merry Christmas” songs in German and in English?</a:t>
            </a:r>
            <a:endParaRPr lang="ru-RU" dirty="0" smtClean="0"/>
          </a:p>
          <a:p>
            <a:r>
              <a:rPr lang="en-US" dirty="0" smtClean="0">
                <a:latin typeface="Brush Script MT" pitchFamily="66" charset="0"/>
              </a:rPr>
              <a:t>Conclusion</a:t>
            </a:r>
            <a:endParaRPr lang="ru-RU" dirty="0" smtClean="0"/>
          </a:p>
          <a:p>
            <a:r>
              <a:rPr lang="en-US" dirty="0" smtClean="0">
                <a:latin typeface="Brush Script MT" pitchFamily="66" charset="0"/>
              </a:rPr>
              <a:t>Bibliography</a:t>
            </a:r>
            <a:endParaRPr lang="ru-RU" dirty="0" smtClean="0"/>
          </a:p>
          <a:p>
            <a:r>
              <a:rPr lang="en-US" dirty="0" smtClean="0">
                <a:latin typeface="Brush Script MT" pitchFamily="66" charset="0"/>
              </a:rPr>
              <a:t>Appendix</a:t>
            </a:r>
            <a:endParaRPr lang="ru-RU" dirty="0"/>
          </a:p>
        </p:txBody>
      </p:sp>
    </p:spTree>
    <p:extLst>
      <p:ext uri="{BB962C8B-B14F-4D97-AF65-F5344CB8AC3E}">
        <p14:creationId xmlns:p14="http://schemas.microsoft.com/office/powerpoint/2010/main" xmlns="" val="4925829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effectLst/>
                <a:latin typeface="Brush Script MT" pitchFamily="66" charset="0"/>
              </a:rPr>
              <a:t>Conclusion</a:t>
            </a:r>
            <a:r>
              <a:rPr lang="ru-RU" dirty="0">
                <a:effectLst/>
              </a:rPr>
              <a:t/>
            </a:r>
            <a:br>
              <a:rPr lang="ru-RU" dirty="0">
                <a:effectLst/>
              </a:rPr>
            </a:br>
            <a:endParaRPr lang="ru-RU" dirty="0"/>
          </a:p>
        </p:txBody>
      </p:sp>
      <p:sp>
        <p:nvSpPr>
          <p:cNvPr id="3" name="Объект 2"/>
          <p:cNvSpPr>
            <a:spLocks noGrp="1"/>
          </p:cNvSpPr>
          <p:nvPr>
            <p:ph sz="quarter" idx="1"/>
          </p:nvPr>
        </p:nvSpPr>
        <p:spPr>
          <a:xfrm>
            <a:off x="304800" y="1052736"/>
            <a:ext cx="8686800" cy="5400600"/>
          </a:xfrm>
        </p:spPr>
        <p:txBody>
          <a:bodyPr>
            <a:noAutofit/>
          </a:bodyPr>
          <a:lstStyle/>
          <a:p>
            <a:r>
              <a:rPr lang="en-US" sz="2400" i="1" dirty="0" smtClean="0">
                <a:latin typeface="Angsana New" pitchFamily="18" charset="-34"/>
                <a:cs typeface="Angsana New" pitchFamily="18" charset="-34"/>
              </a:rPr>
              <a:t>      </a:t>
            </a:r>
            <a:r>
              <a:rPr lang="en-US" sz="3200" i="1" dirty="0" smtClean="0">
                <a:latin typeface="Angsana New" pitchFamily="18" charset="-34"/>
                <a:cs typeface="Angsana New" pitchFamily="18" charset="-34"/>
              </a:rPr>
              <a:t>The journey of “Happy Birthday to You” and “We wish you a merry Christmas” are unique in the history of popular song.</a:t>
            </a:r>
            <a:endParaRPr lang="ru-RU" sz="3200" i="1" dirty="0" smtClean="0">
              <a:cs typeface="Angsana New" pitchFamily="18" charset="-34"/>
            </a:endParaRPr>
          </a:p>
          <a:p>
            <a:r>
              <a:rPr lang="en-US" b="1" i="1" dirty="0" smtClean="0">
                <a:latin typeface="Angsana New" pitchFamily="18" charset="-34"/>
                <a:cs typeface="Angsana New" pitchFamily="18" charset="-34"/>
              </a:rPr>
              <a:t> In our research we can say, that we:</a:t>
            </a:r>
            <a:endParaRPr lang="ru-RU" b="1" i="1" dirty="0" smtClean="0">
              <a:cs typeface="Angsana New" pitchFamily="18" charset="-34"/>
            </a:endParaRPr>
          </a:p>
          <a:p>
            <a:r>
              <a:rPr lang="en-US" sz="2400" b="1" i="1" dirty="0" smtClean="0">
                <a:latin typeface="Angsana New" pitchFamily="18" charset="-34"/>
                <a:cs typeface="Angsana New" pitchFamily="18" charset="-34"/>
              </a:rPr>
              <a:t>1. told historical creation of these two songs;</a:t>
            </a:r>
            <a:endParaRPr lang="ru-RU" sz="2400" b="1" i="1" dirty="0" smtClean="0">
              <a:cs typeface="Angsana New" pitchFamily="18" charset="-34"/>
            </a:endParaRPr>
          </a:p>
          <a:p>
            <a:r>
              <a:rPr lang="en-US" sz="2400" b="1" i="1" dirty="0" smtClean="0">
                <a:latin typeface="Angsana New" pitchFamily="18" charset="-34"/>
                <a:cs typeface="Angsana New" pitchFamily="18" charset="-34"/>
              </a:rPr>
              <a:t>2.</a:t>
            </a:r>
            <a:r>
              <a:rPr lang="en-US" sz="2400" b="1" i="1" dirty="0" smtClean="0">
                <a:latin typeface="AngsanaUPC" pitchFamily="18" charset="-34"/>
                <a:cs typeface="AngsanaUPC" pitchFamily="18" charset="-34"/>
              </a:rPr>
              <a:t> shown German variants of these two songs;</a:t>
            </a:r>
            <a:endParaRPr lang="ru-RU" sz="2400" b="1" i="1" dirty="0" smtClean="0">
              <a:cs typeface="AngsanaUPC" pitchFamily="18" charset="-34"/>
            </a:endParaRPr>
          </a:p>
          <a:p>
            <a:r>
              <a:rPr lang="en-US" sz="2400" b="1" i="1" dirty="0" smtClean="0">
                <a:latin typeface="Angsana New" pitchFamily="18" charset="-34"/>
                <a:cs typeface="Angsana New" pitchFamily="18" charset="-34"/>
              </a:rPr>
              <a:t>3. told about the songs in both countries;</a:t>
            </a:r>
            <a:endParaRPr lang="ru-RU" sz="2400" b="1" i="1" dirty="0" smtClean="0">
              <a:cs typeface="Angsana New" pitchFamily="18" charset="-34"/>
            </a:endParaRPr>
          </a:p>
          <a:p>
            <a:r>
              <a:rPr lang="en-US" sz="2400" b="1" i="1" dirty="0" smtClean="0">
                <a:latin typeface="Angsana New" pitchFamily="18" charset="-34"/>
                <a:cs typeface="Angsana New" pitchFamily="18" charset="-34"/>
              </a:rPr>
              <a:t>4. made a research in the 5</a:t>
            </a:r>
            <a:r>
              <a:rPr lang="en-US" sz="2400" b="1" i="1" baseline="30000" dirty="0" smtClean="0">
                <a:latin typeface="Angsana New" pitchFamily="18" charset="-34"/>
                <a:cs typeface="Angsana New" pitchFamily="18" charset="-34"/>
              </a:rPr>
              <a:t>th</a:t>
            </a:r>
            <a:r>
              <a:rPr lang="en-US" sz="2400" b="1" i="1" dirty="0" smtClean="0">
                <a:latin typeface="Angsana New" pitchFamily="18" charset="-34"/>
                <a:cs typeface="Angsana New" pitchFamily="18" charset="-34"/>
              </a:rPr>
              <a:t> and 6</a:t>
            </a:r>
            <a:r>
              <a:rPr lang="en-US" sz="2400" b="1" i="1" baseline="30000" dirty="0" smtClean="0">
                <a:latin typeface="Angsana New" pitchFamily="18" charset="-34"/>
                <a:cs typeface="Angsana New" pitchFamily="18" charset="-34"/>
              </a:rPr>
              <a:t>th</a:t>
            </a:r>
            <a:r>
              <a:rPr lang="en-US" sz="2400" b="1" i="1" dirty="0" smtClean="0">
                <a:latin typeface="Angsana New" pitchFamily="18" charset="-34"/>
                <a:cs typeface="Angsana New" pitchFamily="18" charset="-34"/>
              </a:rPr>
              <a:t> forms.</a:t>
            </a:r>
            <a:endParaRPr lang="ru-RU" sz="2400" b="1" i="1" dirty="0" smtClean="0">
              <a:cs typeface="Angsana New" pitchFamily="18" charset="-34"/>
            </a:endParaRPr>
          </a:p>
          <a:p>
            <a:r>
              <a:rPr lang="en-US" sz="2400" i="1" dirty="0" smtClean="0">
                <a:latin typeface="Angsana New" pitchFamily="18" charset="-34"/>
                <a:cs typeface="Angsana New" pitchFamily="18" charset="-34"/>
              </a:rPr>
              <a:t>      </a:t>
            </a:r>
            <a:r>
              <a:rPr lang="en-US" sz="3200" i="1" dirty="0" smtClean="0">
                <a:latin typeface="Angsana New" pitchFamily="18" charset="-34"/>
                <a:cs typeface="Angsana New" pitchFamily="18" charset="-34"/>
              </a:rPr>
              <a:t>We should say that all tasks, purpose, research in our work were determined. The research shown us positive results and good knowledge of students.  </a:t>
            </a:r>
            <a:endParaRPr lang="ru-RU" sz="3200" i="1" dirty="0" smtClean="0">
              <a:cs typeface="Angsana New" pitchFamily="18" charset="-34"/>
            </a:endParaRPr>
          </a:p>
          <a:p>
            <a:endParaRPr lang="ru-RU" sz="2000" dirty="0"/>
          </a:p>
        </p:txBody>
      </p:sp>
    </p:spTree>
    <p:extLst>
      <p:ext uri="{BB962C8B-B14F-4D97-AF65-F5344CB8AC3E}">
        <p14:creationId xmlns:p14="http://schemas.microsoft.com/office/powerpoint/2010/main" xmlns="" val="2895367326"/>
      </p:ext>
    </p:extLst>
  </p:cSld>
  <p:clrMapOvr>
    <a:masterClrMapping/>
  </p:clrMapOvr>
  <p:transition>
    <p:cover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pPr algn="ctr"/>
            <a:r>
              <a:rPr lang="en-US" sz="8800" b="1" dirty="0" smtClean="0">
                <a:solidFill>
                  <a:schemeClr val="accent6">
                    <a:lumMod val="75000"/>
                  </a:schemeClr>
                </a:solidFill>
                <a:latin typeface="Edwardian Script ITC" panose="030303020407070D0804" pitchFamily="66" charset="0"/>
              </a:rPr>
              <a:t>Thank you for </a:t>
            </a:r>
            <a:r>
              <a:rPr lang="en-US" sz="8800" b="1" smtClean="0">
                <a:solidFill>
                  <a:schemeClr val="accent6">
                    <a:lumMod val="75000"/>
                  </a:schemeClr>
                </a:solidFill>
                <a:latin typeface="Edwardian Script ITC" panose="030303020407070D0804" pitchFamily="66" charset="0"/>
              </a:rPr>
              <a:t>your attention!!!</a:t>
            </a:r>
            <a:endParaRPr lang="ru-RU" sz="8800" b="1" dirty="0">
              <a:solidFill>
                <a:schemeClr val="accent6">
                  <a:lumMod val="75000"/>
                </a:schemeClr>
              </a:solidFill>
            </a:endParaRPr>
          </a:p>
        </p:txBody>
      </p:sp>
    </p:spTree>
    <p:extLst>
      <p:ext uri="{BB962C8B-B14F-4D97-AF65-F5344CB8AC3E}">
        <p14:creationId xmlns:p14="http://schemas.microsoft.com/office/powerpoint/2010/main" xmlns="" val="619236939"/>
      </p:ext>
    </p:extLst>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u="sng" dirty="0" smtClean="0"/>
              <a:t>Introduction </a:t>
            </a:r>
            <a:endParaRPr lang="ru-RU" b="1" u="sng" dirty="0"/>
          </a:p>
        </p:txBody>
      </p:sp>
      <p:sp>
        <p:nvSpPr>
          <p:cNvPr id="3" name="Объект 2"/>
          <p:cNvSpPr>
            <a:spLocks noGrp="1"/>
          </p:cNvSpPr>
          <p:nvPr>
            <p:ph sz="quarter" idx="1"/>
          </p:nvPr>
        </p:nvSpPr>
        <p:spPr/>
        <p:txBody>
          <a:bodyPr>
            <a:normAutofit/>
          </a:bodyPr>
          <a:lstStyle/>
          <a:p>
            <a:r>
              <a:rPr lang="en-US" sz="3500" i="1" dirty="0" smtClean="0">
                <a:latin typeface="Angsana New" pitchFamily="18" charset="-34"/>
                <a:cs typeface="Angsana New" pitchFamily="18" charset="-34"/>
              </a:rPr>
              <a:t> </a:t>
            </a:r>
            <a:endParaRPr lang="ru-RU" sz="3600" i="1" dirty="0">
              <a:latin typeface="Century Gothic" pitchFamily="34" charset="0"/>
              <a:cs typeface="Angsana New" pitchFamily="18" charset="-34"/>
            </a:endParaRPr>
          </a:p>
          <a:p>
            <a:r>
              <a:rPr lang="en-US" sz="3600" i="1" dirty="0" smtClean="0">
                <a:latin typeface="AngsanaUPC" pitchFamily="18" charset="-34"/>
                <a:cs typeface="AngsanaUPC" pitchFamily="18" charset="-34"/>
              </a:rPr>
              <a:t>When you go to the UK and switch on the TV you will see a lot of American and English shows, movies and films which, of course, are shown in the original, we can hear some historical songs in English, and even in German. It follows, English famous songs can be influenced on the future history of people and we can tell that it is a </a:t>
            </a:r>
            <a:r>
              <a:rPr lang="en-US" sz="3600" b="1" i="1" u="sng" dirty="0" smtClean="0">
                <a:latin typeface="AngsanaUPC" pitchFamily="18" charset="-34"/>
                <a:cs typeface="AngsanaUPC" pitchFamily="18" charset="-34"/>
              </a:rPr>
              <a:t>topicality</a:t>
            </a:r>
            <a:r>
              <a:rPr lang="en-US" sz="3600" i="1" dirty="0" smtClean="0">
                <a:latin typeface="AngsanaUPC" pitchFamily="18" charset="-34"/>
                <a:cs typeface="AngsanaUPC" pitchFamily="18" charset="-34"/>
              </a:rPr>
              <a:t> of our research.</a:t>
            </a:r>
            <a:endParaRPr lang="ru-RU" sz="3600" i="1" dirty="0" smtClean="0">
              <a:latin typeface="Century Gothic" pitchFamily="34" charset="0"/>
              <a:cs typeface="AngsanaUPC" pitchFamily="18" charset="-34"/>
            </a:endParaRPr>
          </a:p>
          <a:p>
            <a:endParaRPr lang="ru-RU" dirty="0"/>
          </a:p>
        </p:txBody>
      </p:sp>
    </p:spTree>
    <p:extLst>
      <p:ext uri="{BB962C8B-B14F-4D97-AF65-F5344CB8AC3E}">
        <p14:creationId xmlns:p14="http://schemas.microsoft.com/office/powerpoint/2010/main" xmlns="" val="1201160771"/>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
          </p:nvPr>
        </p:nvSpPr>
        <p:spPr>
          <a:xfrm>
            <a:off x="304800" y="908720"/>
            <a:ext cx="8686800" cy="5171405"/>
          </a:xfrm>
        </p:spPr>
        <p:txBody>
          <a:bodyPr>
            <a:normAutofit/>
          </a:bodyPr>
          <a:lstStyle/>
          <a:p>
            <a:r>
              <a:rPr lang="en-US" sz="3200" i="1" dirty="0" smtClean="0">
                <a:latin typeface="Angsana New" pitchFamily="18" charset="-34"/>
                <a:cs typeface="Angsana New" pitchFamily="18" charset="-34"/>
              </a:rPr>
              <a:t>The </a:t>
            </a:r>
            <a:r>
              <a:rPr lang="en-US" sz="3200" b="1" i="1" u="sng" dirty="0" smtClean="0">
                <a:latin typeface="Angsana New" pitchFamily="18" charset="-34"/>
                <a:cs typeface="Angsana New" pitchFamily="18" charset="-34"/>
              </a:rPr>
              <a:t>purpose</a:t>
            </a:r>
            <a:r>
              <a:rPr lang="en-US" sz="3200" i="1" dirty="0" smtClean="0">
                <a:latin typeface="Angsana New" pitchFamily="18" charset="-34"/>
                <a:cs typeface="Angsana New" pitchFamily="18" charset="-34"/>
              </a:rPr>
              <a:t> in our research is the historical meaning of variants of English songs, and to show similarities and differences of English and German songs. Some </a:t>
            </a:r>
            <a:r>
              <a:rPr lang="en-US" sz="3200" b="1" i="1" u="sng" dirty="0" smtClean="0">
                <a:latin typeface="Angsana New" pitchFamily="18" charset="-34"/>
                <a:cs typeface="Angsana New" pitchFamily="18" charset="-34"/>
              </a:rPr>
              <a:t>tasks are:</a:t>
            </a:r>
            <a:r>
              <a:rPr lang="en-US" sz="3200" i="1" dirty="0" smtClean="0">
                <a:latin typeface="Angsana New" pitchFamily="18" charset="-34"/>
                <a:cs typeface="Angsana New" pitchFamily="18" charset="-34"/>
              </a:rPr>
              <a:t> </a:t>
            </a:r>
            <a:endParaRPr lang="ru-RU" sz="3200" i="1" dirty="0" smtClean="0">
              <a:cs typeface="Angsana New" pitchFamily="18" charset="-34"/>
            </a:endParaRPr>
          </a:p>
          <a:p>
            <a:r>
              <a:rPr lang="en-US" sz="3200" i="1" dirty="0" smtClean="0">
                <a:latin typeface="Angsana New" pitchFamily="18" charset="-34"/>
                <a:cs typeface="Angsana New" pitchFamily="18" charset="-34"/>
              </a:rPr>
              <a:t>1. to tell some historical creation of these two songs”;</a:t>
            </a:r>
            <a:endParaRPr lang="ru-RU" sz="3200" i="1" dirty="0" smtClean="0">
              <a:cs typeface="Angsana New" pitchFamily="18" charset="-34"/>
            </a:endParaRPr>
          </a:p>
          <a:p>
            <a:r>
              <a:rPr lang="en-US" sz="3200" i="1" dirty="0" smtClean="0">
                <a:latin typeface="Angsana New" pitchFamily="18" charset="-34"/>
                <a:cs typeface="Angsana New" pitchFamily="18" charset="-34"/>
              </a:rPr>
              <a:t>2. </a:t>
            </a:r>
            <a:r>
              <a:rPr lang="en-US" sz="3200" i="1" dirty="0" smtClean="0">
                <a:latin typeface="AngsanaUPC" pitchFamily="18" charset="-34"/>
                <a:cs typeface="AngsanaUPC" pitchFamily="18" charset="-34"/>
              </a:rPr>
              <a:t>to show German variants of these two songs;</a:t>
            </a:r>
            <a:endParaRPr lang="ru-RU" sz="3200" i="1" dirty="0" smtClean="0">
              <a:cs typeface="AngsanaUPC" pitchFamily="18" charset="-34"/>
            </a:endParaRPr>
          </a:p>
          <a:p>
            <a:r>
              <a:rPr lang="en-US" sz="3200" i="1" dirty="0" smtClean="0">
                <a:latin typeface="Angsana New" pitchFamily="18" charset="-34"/>
                <a:cs typeface="Angsana New" pitchFamily="18" charset="-34"/>
              </a:rPr>
              <a:t>3. to tell about the songs in both countries;</a:t>
            </a:r>
            <a:endParaRPr lang="ru-RU" sz="3200" i="1" dirty="0" smtClean="0">
              <a:cs typeface="Angsana New" pitchFamily="18" charset="-34"/>
            </a:endParaRPr>
          </a:p>
          <a:p>
            <a:r>
              <a:rPr lang="en-US" sz="3200" i="1" dirty="0" smtClean="0">
                <a:latin typeface="Angsana New" pitchFamily="18" charset="-34"/>
                <a:cs typeface="Angsana New" pitchFamily="18" charset="-34"/>
              </a:rPr>
              <a:t>4. to make a research in the 5</a:t>
            </a:r>
            <a:r>
              <a:rPr lang="en-US" sz="3200" i="1" baseline="30000" dirty="0" smtClean="0">
                <a:latin typeface="Angsana New" pitchFamily="18" charset="-34"/>
                <a:cs typeface="Angsana New" pitchFamily="18" charset="-34"/>
              </a:rPr>
              <a:t>th</a:t>
            </a:r>
            <a:r>
              <a:rPr lang="en-US" sz="3200" i="1" dirty="0" smtClean="0">
                <a:latin typeface="Angsana New" pitchFamily="18" charset="-34"/>
                <a:cs typeface="Angsana New" pitchFamily="18" charset="-34"/>
              </a:rPr>
              <a:t> and 6</a:t>
            </a:r>
            <a:r>
              <a:rPr lang="en-US" sz="3200" i="1" baseline="30000" dirty="0" smtClean="0">
                <a:latin typeface="Angsana New" pitchFamily="18" charset="-34"/>
                <a:cs typeface="Angsana New" pitchFamily="18" charset="-34"/>
              </a:rPr>
              <a:t>th</a:t>
            </a:r>
            <a:r>
              <a:rPr lang="en-US" sz="3200" i="1" dirty="0" smtClean="0">
                <a:latin typeface="Angsana New" pitchFamily="18" charset="-34"/>
                <a:cs typeface="Angsana New" pitchFamily="18" charset="-34"/>
              </a:rPr>
              <a:t> forms.</a:t>
            </a:r>
            <a:endParaRPr lang="ru-RU" sz="3200" i="1" dirty="0" smtClean="0">
              <a:latin typeface="Angsana New" pitchFamily="18" charset="-34"/>
              <a:cs typeface="Angsana New" pitchFamily="18" charset="-34"/>
            </a:endParaRPr>
          </a:p>
          <a:p>
            <a:r>
              <a:rPr lang="en-US" sz="3200" b="1" i="1" dirty="0" smtClean="0">
                <a:latin typeface="Angsana New" pitchFamily="18" charset="-34"/>
                <a:cs typeface="Angsana New" pitchFamily="18" charset="-34"/>
              </a:rPr>
              <a:t>Practical value is </a:t>
            </a:r>
            <a:r>
              <a:rPr lang="en-US" sz="3200" i="1" dirty="0" smtClean="0">
                <a:latin typeface="Angsana New" pitchFamily="18" charset="-34"/>
                <a:cs typeface="Angsana New" pitchFamily="18" charset="-34"/>
              </a:rPr>
              <a:t>that the results of research can be used at school lessons, in out-of-class events.</a:t>
            </a:r>
            <a:endParaRPr lang="ru-RU" sz="3200" i="1" dirty="0">
              <a:cs typeface="Angsana New" pitchFamily="18" charset="-34"/>
            </a:endParaRPr>
          </a:p>
        </p:txBody>
      </p:sp>
    </p:spTree>
    <p:extLst>
      <p:ext uri="{BB962C8B-B14F-4D97-AF65-F5344CB8AC3E}">
        <p14:creationId xmlns:p14="http://schemas.microsoft.com/office/powerpoint/2010/main" xmlns="" val="651682563"/>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effectLst/>
                <a:latin typeface="Bodoni MT Condensed" panose="02070606080606020203" pitchFamily="18" charset="0"/>
              </a:rPr>
              <a:t>Chapter </a:t>
            </a:r>
            <a:r>
              <a:rPr lang="en-US" b="1" dirty="0" smtClean="0">
                <a:effectLst/>
                <a:latin typeface="Bodoni MT Condensed" panose="02070606080606020203" pitchFamily="18" charset="0"/>
              </a:rPr>
              <a:t>1. the </a:t>
            </a:r>
            <a:r>
              <a:rPr lang="en-US" b="1" dirty="0" smtClean="0">
                <a:latin typeface="Angsana New" pitchFamily="18" charset="-34"/>
                <a:cs typeface="Angsana New" pitchFamily="18" charset="-34"/>
              </a:rPr>
              <a:t>History of two famous English songs</a:t>
            </a:r>
            <a:endParaRPr lang="ru-RU" dirty="0">
              <a:cs typeface="Angsana New" pitchFamily="18" charset="-34"/>
            </a:endParaRPr>
          </a:p>
        </p:txBody>
      </p:sp>
      <p:sp>
        <p:nvSpPr>
          <p:cNvPr id="3" name="Объект 2"/>
          <p:cNvSpPr>
            <a:spLocks noGrp="1"/>
          </p:cNvSpPr>
          <p:nvPr>
            <p:ph sz="quarter" idx="1"/>
          </p:nvPr>
        </p:nvSpPr>
        <p:spPr/>
        <p:txBody>
          <a:bodyPr>
            <a:normAutofit/>
          </a:bodyPr>
          <a:lstStyle/>
          <a:p>
            <a:r>
              <a:rPr lang="en-US" i="1" dirty="0" smtClean="0">
                <a:latin typeface="Angsana New" pitchFamily="18" charset="-34"/>
                <a:cs typeface="Angsana New" pitchFamily="18" charset="-34"/>
              </a:rPr>
              <a:t>      </a:t>
            </a:r>
            <a:r>
              <a:rPr lang="en-US" sz="4400" i="1" dirty="0" smtClean="0">
                <a:latin typeface="Angsana New" pitchFamily="18" charset="-34"/>
                <a:cs typeface="Angsana New" pitchFamily="18" charset="-34"/>
              </a:rPr>
              <a:t>All the songs of Christmas have a universal appeal. The song </a:t>
            </a:r>
            <a:r>
              <a:rPr lang="en-US" sz="4400" b="1" i="1" dirty="0" smtClean="0">
                <a:latin typeface="Angsana New" pitchFamily="18" charset="-34"/>
                <a:cs typeface="Angsana New" pitchFamily="18" charset="-34"/>
              </a:rPr>
              <a:t>‘We Wish you a merry Christmas'</a:t>
            </a:r>
            <a:r>
              <a:rPr lang="en-US" sz="4400" i="1" dirty="0" smtClean="0">
                <a:latin typeface="Angsana New" pitchFamily="18" charset="-34"/>
                <a:cs typeface="Angsana New" pitchFamily="18" charset="-34"/>
              </a:rPr>
              <a:t> brings a smile on the face of anybody who listens to it. We wish you a Merry Christmas History reverts back to the 16th century. </a:t>
            </a:r>
            <a:endParaRPr lang="ru-RU" sz="4400" i="1" dirty="0">
              <a:cs typeface="Angsana New" pitchFamily="18" charset="-34"/>
            </a:endParaRPr>
          </a:p>
        </p:txBody>
      </p:sp>
    </p:spTree>
    <p:extLst>
      <p:ext uri="{BB962C8B-B14F-4D97-AF65-F5344CB8AC3E}">
        <p14:creationId xmlns:p14="http://schemas.microsoft.com/office/powerpoint/2010/main" xmlns="" val="1339586865"/>
      </p:ext>
    </p:extLst>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effectLst/>
              </a:rPr>
              <a:t/>
            </a:r>
            <a:br>
              <a:rPr lang="ru-RU" dirty="0">
                <a:effectLst/>
              </a:rPr>
            </a:br>
            <a:endParaRPr lang="ru-RU" dirty="0"/>
          </a:p>
        </p:txBody>
      </p:sp>
      <p:sp>
        <p:nvSpPr>
          <p:cNvPr id="3" name="Объект 2"/>
          <p:cNvSpPr>
            <a:spLocks noGrp="1"/>
          </p:cNvSpPr>
          <p:nvPr>
            <p:ph sz="quarter" idx="1"/>
          </p:nvPr>
        </p:nvSpPr>
        <p:spPr/>
        <p:txBody>
          <a:bodyPr>
            <a:normAutofit/>
          </a:bodyPr>
          <a:lstStyle/>
          <a:p>
            <a:r>
              <a:rPr lang="en-US" sz="3200" i="1" dirty="0" smtClean="0">
                <a:latin typeface="Angsana New" pitchFamily="18" charset="-34"/>
                <a:cs typeface="Angsana New" pitchFamily="18" charset="-34"/>
              </a:rPr>
              <a:t>   </a:t>
            </a:r>
            <a:r>
              <a:rPr lang="en-US" sz="4000" i="1" dirty="0" smtClean="0">
                <a:latin typeface="Angsana New" pitchFamily="18" charset="-34"/>
                <a:cs typeface="Angsana New" pitchFamily="18" charset="-34"/>
              </a:rPr>
              <a:t>     It is the world’s most well-known and popular song. It has been sung hundreds of millions of times each year for over three-quarters of a century</a:t>
            </a:r>
            <a:r>
              <a:rPr lang="ru-RU" sz="4000" i="1" dirty="0" smtClean="0">
                <a:latin typeface="Angsana New" pitchFamily="18" charset="-34"/>
                <a:cs typeface="Angsana New" pitchFamily="18" charset="-34"/>
              </a:rPr>
              <a:t>. </a:t>
            </a:r>
            <a:r>
              <a:rPr lang="en-US" sz="4000" i="1" dirty="0" smtClean="0">
                <a:latin typeface="Angsana New" pitchFamily="18" charset="-34"/>
                <a:cs typeface="Angsana New" pitchFamily="18" charset="-34"/>
              </a:rPr>
              <a:t>And it is the only song in the English language guaranteed to make people of all ages smile and sing along. The song, of course, is “</a:t>
            </a:r>
            <a:r>
              <a:rPr lang="en-US" sz="4000" b="1" i="1" dirty="0" smtClean="0">
                <a:latin typeface="Angsana New" pitchFamily="18" charset="-34"/>
                <a:cs typeface="Angsana New" pitchFamily="18" charset="-34"/>
              </a:rPr>
              <a:t>Happy Birthday to You.”</a:t>
            </a:r>
            <a:endParaRPr lang="ru-RU" sz="4000" b="1" i="1" dirty="0">
              <a:cs typeface="Angsana New" pitchFamily="18" charset="-34"/>
            </a:endParaRPr>
          </a:p>
        </p:txBody>
      </p:sp>
    </p:spTree>
    <p:extLst>
      <p:ext uri="{BB962C8B-B14F-4D97-AF65-F5344CB8AC3E}">
        <p14:creationId xmlns:p14="http://schemas.microsoft.com/office/powerpoint/2010/main" xmlns="" val="2054885615"/>
      </p:ext>
    </p:extLst>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467600" cy="1143000"/>
          </a:xfrm>
        </p:spPr>
        <p:txBody>
          <a:bodyPr>
            <a:normAutofit/>
          </a:bodyPr>
          <a:lstStyle/>
          <a:p>
            <a:r>
              <a:rPr lang="en-US" b="1" dirty="0">
                <a:effectLst/>
              </a:rPr>
              <a:t>1.1. </a:t>
            </a:r>
            <a:r>
              <a:rPr lang="en-US" b="1" i="1" dirty="0" smtClean="0">
                <a:effectLst/>
                <a:latin typeface="Angsana New" pitchFamily="18" charset="-34"/>
                <a:cs typeface="Angsana New" pitchFamily="18" charset="-34"/>
              </a:rPr>
              <a:t>The</a:t>
            </a:r>
            <a:r>
              <a:rPr lang="en-US" b="1" dirty="0" smtClean="0">
                <a:effectLst/>
              </a:rPr>
              <a:t> </a:t>
            </a:r>
            <a:r>
              <a:rPr lang="en-US" b="1" i="1" dirty="0" smtClean="0">
                <a:latin typeface="Angsana New" pitchFamily="18" charset="-34"/>
                <a:cs typeface="Angsana New" pitchFamily="18" charset="-34"/>
              </a:rPr>
              <a:t>History of the song:“Happy birthday to you” .</a:t>
            </a:r>
            <a:endParaRPr lang="ru-RU" i="1" dirty="0">
              <a:cs typeface="Angsana New" pitchFamily="18" charset="-34"/>
            </a:endParaRPr>
          </a:p>
        </p:txBody>
      </p:sp>
      <p:sp>
        <p:nvSpPr>
          <p:cNvPr id="3" name="Объект 2"/>
          <p:cNvSpPr>
            <a:spLocks noGrp="1"/>
          </p:cNvSpPr>
          <p:nvPr>
            <p:ph sz="quarter" idx="1"/>
          </p:nvPr>
        </p:nvSpPr>
        <p:spPr>
          <a:xfrm>
            <a:off x="457200" y="1484784"/>
            <a:ext cx="8686800" cy="4955381"/>
          </a:xfrm>
        </p:spPr>
        <p:txBody>
          <a:bodyPr>
            <a:noAutofit/>
          </a:bodyPr>
          <a:lstStyle/>
          <a:p>
            <a:r>
              <a:rPr lang="en-US" sz="4000" dirty="0" smtClean="0"/>
              <a:t>     </a:t>
            </a:r>
            <a:r>
              <a:rPr lang="en-US" sz="4000" i="1" dirty="0" smtClean="0">
                <a:latin typeface="Angsana New" pitchFamily="18" charset="-34"/>
                <a:cs typeface="Angsana New" pitchFamily="18" charset="-34"/>
              </a:rPr>
              <a:t>It was originally called "Good Morning to All". The song "Happy Birthday To You" has become a classic, sung at birthday parties around the world. </a:t>
            </a:r>
            <a:endParaRPr lang="ru-RU" sz="4000" i="1" dirty="0" smtClean="0">
              <a:latin typeface="Angsana New" pitchFamily="18" charset="-34"/>
              <a:cs typeface="Angsana New" pitchFamily="18" charset="-34"/>
            </a:endParaRPr>
          </a:p>
          <a:p>
            <a:r>
              <a:rPr lang="en-US" sz="4000" i="1" dirty="0" smtClean="0">
                <a:latin typeface="Angsana New" pitchFamily="18" charset="-34"/>
                <a:cs typeface="Angsana New" pitchFamily="18" charset="-34"/>
              </a:rPr>
              <a:t>     The melody and lyrics of "Happy Birthday to You" were written by sisters Mildred J. Hill and Patty Smith Hill. </a:t>
            </a:r>
            <a:endParaRPr lang="ru-RU" sz="4000" i="1" dirty="0" smtClean="0">
              <a:latin typeface="Angsana New" pitchFamily="18" charset="-34"/>
              <a:cs typeface="Angsana New" pitchFamily="18" charset="-34"/>
            </a:endParaRPr>
          </a:p>
          <a:p>
            <a:r>
              <a:rPr lang="en-US" sz="4000" i="1" dirty="0" smtClean="0">
                <a:latin typeface="Angsana New" pitchFamily="18" charset="-34"/>
                <a:cs typeface="Angsana New" pitchFamily="18" charset="-34"/>
              </a:rPr>
              <a:t>      The</a:t>
            </a:r>
            <a:r>
              <a:rPr lang="en-US" sz="4000" dirty="0" smtClean="0"/>
              <a:t> </a:t>
            </a:r>
            <a:r>
              <a:rPr lang="en-US" sz="4000" i="1" dirty="0" smtClean="0">
                <a:latin typeface="Angsana New" pitchFamily="18" charset="-34"/>
                <a:cs typeface="Angsana New" pitchFamily="18" charset="-34"/>
              </a:rPr>
              <a:t>song became popular and in 1934</a:t>
            </a:r>
            <a:r>
              <a:rPr lang="ru-RU" sz="4000" i="1" dirty="0" smtClean="0">
                <a:latin typeface="Angsana New" pitchFamily="18" charset="-34"/>
                <a:cs typeface="Angsana New" pitchFamily="18" charset="-34"/>
              </a:rPr>
              <a:t>,</a:t>
            </a:r>
            <a:r>
              <a:rPr lang="en-US" sz="4000" i="1" dirty="0" smtClean="0">
                <a:latin typeface="Angsana New" pitchFamily="18" charset="-34"/>
                <a:cs typeface="Angsana New" pitchFamily="18" charset="-34"/>
              </a:rPr>
              <a:t> the "Good Morning to You" melody in "Happy Birthday to You" was unauthorized. </a:t>
            </a:r>
            <a:endParaRPr lang="ru-RU" sz="4000" i="1" dirty="0">
              <a:cs typeface="Angsana New" pitchFamily="18" charset="-34"/>
            </a:endParaRPr>
          </a:p>
        </p:txBody>
      </p:sp>
    </p:spTree>
    <p:extLst>
      <p:ext uri="{BB962C8B-B14F-4D97-AF65-F5344CB8AC3E}">
        <p14:creationId xmlns:p14="http://schemas.microsoft.com/office/powerpoint/2010/main" xmlns="" val="3678537296"/>
      </p:ext>
    </p:extLst>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7" name="Содержимое 6"/>
          <p:cNvSpPr>
            <a:spLocks noGrp="1"/>
          </p:cNvSpPr>
          <p:nvPr>
            <p:ph sz="quarter" idx="1"/>
          </p:nvPr>
        </p:nvSpPr>
        <p:spPr/>
        <p:txBody>
          <a:bodyPr/>
          <a:lstStyle/>
          <a:p>
            <a:endParaRPr lang="ru-RU" dirty="0"/>
          </a:p>
        </p:txBody>
      </p:sp>
      <p:pic>
        <p:nvPicPr>
          <p:cNvPr id="5" name="Piano_-_Happy_Birthday_To_You_(SongHouse.me).mp3">
            <a:hlinkClick r:id="" action="ppaction://media"/>
          </p:cNvPr>
          <p:cNvPicPr>
            <a:picLocks noRot="1" noChangeAspect="1"/>
          </p:cNvPicPr>
          <p:nvPr>
            <a:audioFile r:link="rId1"/>
          </p:nvPr>
        </p:nvPicPr>
        <p:blipFill>
          <a:blip r:embed="rId3" cstate="print"/>
          <a:stretch>
            <a:fillRect/>
          </a:stretch>
        </p:blipFill>
        <p:spPr>
          <a:xfrm>
            <a:off x="323528" y="2996952"/>
            <a:ext cx="1800200" cy="1800200"/>
          </a:xfrm>
          <a:prstGeom prst="rect">
            <a:avLst/>
          </a:prstGeom>
        </p:spPr>
      </p:pic>
      <p:pic>
        <p:nvPicPr>
          <p:cNvPr id="1027" name="Picture 3" descr="C:\Users\Учитель\Desktop\DL\МАН\0387496cf584e1cb3d8a39a86cae653a--piano-songs-piano-music.jpg"/>
          <p:cNvPicPr>
            <a:picLocks noChangeAspect="1" noChangeArrowheads="1"/>
          </p:cNvPicPr>
          <p:nvPr/>
        </p:nvPicPr>
        <p:blipFill>
          <a:blip r:embed="rId4" cstate="print"/>
          <a:srcRect/>
          <a:stretch>
            <a:fillRect/>
          </a:stretch>
        </p:blipFill>
        <p:spPr bwMode="auto">
          <a:xfrm>
            <a:off x="1547664" y="404664"/>
            <a:ext cx="6336704" cy="5985883"/>
          </a:xfrm>
          <a:prstGeom prst="rect">
            <a:avLst/>
          </a:prstGeom>
          <a:noFill/>
        </p:spPr>
      </p:pic>
    </p:spTree>
  </p:cSld>
  <p:clrMapOvr>
    <a:masterClrMapping/>
  </p:clrMapOvr>
  <p:transition>
    <p:comb dir="vert"/>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73488"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Учитель\Desktop\DL\МАН\candles.jpg"/>
          <p:cNvPicPr>
            <a:picLocks noGrp="1" noChangeAspect="1" noChangeArrowheads="1"/>
          </p:cNvPicPr>
          <p:nvPr>
            <p:ph sz="quarter" idx="1"/>
          </p:nvPr>
        </p:nvPicPr>
        <p:blipFill>
          <a:blip r:embed="rId2" cstate="print"/>
          <a:stretch>
            <a:fillRect/>
          </a:stretch>
        </p:blipFill>
        <p:spPr bwMode="auto">
          <a:xfrm>
            <a:off x="251520" y="1556792"/>
            <a:ext cx="8423577" cy="4464496"/>
          </a:xfrm>
          <a:prstGeom prst="rect">
            <a:avLst/>
          </a:prstGeom>
          <a:noFill/>
        </p:spPr>
      </p:pic>
    </p:spTree>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173</TotalTime>
  <Words>738</Words>
  <Application>Microsoft Office PowerPoint</Application>
  <PresentationFormat>Экран (4:3)</PresentationFormat>
  <Paragraphs>103</Paragraphs>
  <Slides>22</Slides>
  <Notes>0</Notes>
  <HiddenSlides>0</HiddenSlides>
  <MMClips>4</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Эркер</vt:lpstr>
      <vt:lpstr>Слайд 1</vt:lpstr>
      <vt:lpstr>Слайд 2</vt:lpstr>
      <vt:lpstr>Introduction </vt:lpstr>
      <vt:lpstr>Слайд 4</vt:lpstr>
      <vt:lpstr>Chapter 1. the History of two famous English songs</vt:lpstr>
      <vt:lpstr> </vt:lpstr>
      <vt:lpstr>1.1. The History of the song:“Happy birthday to you” .</vt:lpstr>
      <vt:lpstr>Слайд 8</vt:lpstr>
      <vt:lpstr>Слайд 9</vt:lpstr>
      <vt:lpstr>Слайд 10</vt:lpstr>
      <vt:lpstr>1.2 The History of the song:“We wish you a Merry Christmas”.  </vt:lpstr>
      <vt:lpstr>Слайд 12</vt:lpstr>
      <vt:lpstr>   Chapter 2: “Happy birthday to you” and “We wish you a Merry Christmas” songs in Germany  </vt:lpstr>
      <vt:lpstr>Слайд 14</vt:lpstr>
      <vt:lpstr>      Chapter 3. Do you know Happy birthday to you” and “We wish you a Merry Christmas” songs in German and in English? </vt:lpstr>
      <vt:lpstr>Слайд 16</vt:lpstr>
      <vt:lpstr>Слайд 17</vt:lpstr>
      <vt:lpstr>Слайд 18</vt:lpstr>
      <vt:lpstr>Слайд 19</vt:lpstr>
      <vt:lpstr>Слайд 20</vt:lpstr>
      <vt:lpstr>Conclusion </vt:lpstr>
      <vt:lpstr>Слайд 22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English</dc:creator>
  <cp:lastModifiedBy>Учитель</cp:lastModifiedBy>
  <cp:revision>23</cp:revision>
  <dcterms:created xsi:type="dcterms:W3CDTF">2013-11-06T04:09:53Z</dcterms:created>
  <dcterms:modified xsi:type="dcterms:W3CDTF">2018-11-27T07:44:45Z</dcterms:modified>
</cp:coreProperties>
</file>